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24"/>
  </p:notesMasterIdLst>
  <p:sldIdLst>
    <p:sldId id="273" r:id="rId3"/>
    <p:sldId id="276" r:id="rId4"/>
    <p:sldId id="275" r:id="rId5"/>
    <p:sldId id="279" r:id="rId6"/>
    <p:sldId id="259" r:id="rId7"/>
    <p:sldId id="260" r:id="rId8"/>
    <p:sldId id="261" r:id="rId9"/>
    <p:sldId id="262" r:id="rId10"/>
    <p:sldId id="263" r:id="rId11"/>
    <p:sldId id="280" r:id="rId12"/>
    <p:sldId id="266" r:id="rId13"/>
    <p:sldId id="265" r:id="rId14"/>
    <p:sldId id="267" r:id="rId15"/>
    <p:sldId id="277" r:id="rId16"/>
    <p:sldId id="278" r:id="rId17"/>
    <p:sldId id="272" r:id="rId18"/>
    <p:sldId id="257" r:id="rId19"/>
    <p:sldId id="268" r:id="rId20"/>
    <p:sldId id="269" r:id="rId21"/>
    <p:sldId id="270" r:id="rId22"/>
    <p:sldId id="264" r:id="rId23"/>
  </p:sldIdLst>
  <p:sldSz cx="18288000" cy="10287000"/>
  <p:notesSz cx="6858000" cy="9144000"/>
  <p:embeddedFontLst>
    <p:embeddedFont>
      <p:font typeface="DM Sans" pitchFamily="2" charset="0"/>
      <p:regular r:id="rId25"/>
      <p:bold r:id="rId26"/>
      <p:italic r:id="rId27"/>
      <p:boldItalic r:id="rId28"/>
    </p:embeddedFont>
    <p:embeddedFont>
      <p:font typeface="Montserrat Light" panose="00000400000000000000" pitchFamily="2" charset="0"/>
      <p:regular r:id="rId29"/>
      <p:italic r:id="rId30"/>
    </p:embeddedFont>
    <p:embeddedFont>
      <p:font typeface="Oswald" panose="00000500000000000000" pitchFamily="2" charset="0"/>
      <p:regular r:id="rId31"/>
      <p:bold r:id="rId32"/>
    </p:embeddedFont>
    <p:embeddedFont>
      <p:font typeface="Oswald Bold"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FF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4936" autoAdjust="0"/>
  </p:normalViewPr>
  <p:slideViewPr>
    <p:cSldViewPr>
      <p:cViewPr varScale="1">
        <p:scale>
          <a:sx n="64" d="100"/>
          <a:sy n="64" d="100"/>
        </p:scale>
        <p:origin x="111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הבעיה</a:t>
            </a:r>
            <a:r>
              <a:rPr lang="he-IL" baseline="0" dirty="0"/>
              <a:t> התמודדות עם הכמויות המטורפות של </a:t>
            </a:r>
            <a:r>
              <a:rPr lang="he-IL" baseline="0" dirty="0" err="1"/>
              <a:t>הדאטה</a:t>
            </a:r>
            <a:endParaRPr lang="he-IL" baseline="0" dirty="0"/>
          </a:p>
          <a:p>
            <a:pPr marL="171450" indent="-171450" algn="r" rtl="1">
              <a:buFont typeface="Arial" panose="020B0604020202020204" pitchFamily="34" charset="0"/>
              <a:buChar char="•"/>
            </a:pPr>
            <a:r>
              <a:rPr lang="he-IL" baseline="0" dirty="0"/>
              <a:t>כל חישוב לא יעיל יכול לעלות </a:t>
            </a:r>
            <a:r>
              <a:rPr lang="he-IL" baseline="0" dirty="0" err="1"/>
              <a:t>מליוני</a:t>
            </a:r>
            <a:r>
              <a:rPr lang="he-IL" baseline="0" dirty="0"/>
              <a:t> דולרים ולקחת מלא זמן (אפילו אם זה רק </a:t>
            </a:r>
            <a:r>
              <a:rPr lang="en-US" baseline="0" dirty="0"/>
              <a:t>count</a:t>
            </a:r>
            <a:r>
              <a:rPr lang="he-IL" baseline="0" dirty="0"/>
              <a:t> פשוט)</a:t>
            </a:r>
          </a:p>
          <a:p>
            <a:pPr marL="171450" indent="-171450" algn="r" rtl="1">
              <a:buFont typeface="Arial" panose="020B0604020202020204" pitchFamily="34" charset="0"/>
              <a:buChar char="•"/>
            </a:pPr>
            <a:r>
              <a:rPr lang="he-IL" baseline="0" dirty="0"/>
              <a:t>איך הייתם מתמודדים עם זה </a:t>
            </a:r>
          </a:p>
          <a:p>
            <a:pPr marL="171450" indent="-171450" algn="r" rtl="1">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1962801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להסביר על הפרויקט</a:t>
            </a:r>
            <a:r>
              <a:rPr lang="he-IL" baseline="0" dirty="0"/>
              <a:t> איך דברים בנויים</a:t>
            </a:r>
          </a:p>
          <a:p>
            <a:pPr marL="171450" indent="-171450" algn="r" rtl="1">
              <a:buFont typeface="Arial" panose="020B0604020202020204" pitchFamily="34" charset="0"/>
              <a:buChar char="•"/>
            </a:pPr>
            <a:r>
              <a:rPr lang="he-IL" baseline="0" dirty="0"/>
              <a:t>למה צריך כל חלק </a:t>
            </a:r>
          </a:p>
          <a:p>
            <a:pPr marL="171450" indent="-171450" algn="r" rtl="1">
              <a:buFont typeface="Arial" panose="020B0604020202020204" pitchFamily="34" charset="0"/>
              <a:buChar char="•"/>
            </a:pPr>
            <a:r>
              <a:rPr lang="he-IL" baseline="0" dirty="0"/>
              <a:t>מה התפקיד של כל מערכת </a:t>
            </a:r>
          </a:p>
          <a:p>
            <a:pPr marL="171450" indent="-171450" algn="r" rtl="1">
              <a:buFont typeface="Arial" panose="020B0604020202020204" pitchFamily="34" charset="0"/>
              <a:buChar char="•"/>
            </a:pPr>
            <a:r>
              <a:rPr lang="he-IL" baseline="0" dirty="0"/>
              <a:t>קבלת המידע ב</a:t>
            </a:r>
            <a:r>
              <a:rPr lang="en-US" baseline="0" dirty="0"/>
              <a:t>stream</a:t>
            </a:r>
            <a:r>
              <a:rPr lang="he-IL" baseline="0" dirty="0"/>
              <a:t> ועבודה איתו עם </a:t>
            </a:r>
            <a:r>
              <a:rPr lang="en-US" baseline="0" dirty="0"/>
              <a:t>retention</a:t>
            </a:r>
            <a:endParaRPr lang="he-IL" baseline="0" dirty="0"/>
          </a:p>
          <a:p>
            <a:pPr marL="171450" indent="-171450" algn="r" rtl="1">
              <a:buFont typeface="Arial" panose="020B0604020202020204" pitchFamily="34" charset="0"/>
              <a:buChar char="•"/>
            </a:pPr>
            <a:r>
              <a:rPr lang="he-IL" baseline="0" dirty="0"/>
              <a:t>פרסור מידע ויצירת סכמות אחידות</a:t>
            </a:r>
          </a:p>
          <a:p>
            <a:pPr marL="171450" indent="-171450" algn="r" rtl="1">
              <a:buFont typeface="Arial" panose="020B0604020202020204" pitchFamily="34" charset="0"/>
              <a:buChar char="•"/>
            </a:pPr>
            <a:r>
              <a:rPr lang="he-IL" baseline="0" dirty="0"/>
              <a:t>מיצוי המידע והעשרה שלו אחד עם השני (דוגמא יצירת </a:t>
            </a:r>
            <a:r>
              <a:rPr lang="en-US" baseline="0" dirty="0"/>
              <a:t>sessions</a:t>
            </a:r>
            <a:r>
              <a:rPr lang="he-IL" baseline="0" dirty="0"/>
              <a:t> כמו ב </a:t>
            </a:r>
            <a:r>
              <a:rPr lang="en-US" baseline="0" dirty="0" err="1"/>
              <a:t>wireshark</a:t>
            </a:r>
            <a:r>
              <a:rPr lang="he-IL" baseline="0" dirty="0"/>
              <a:t>) </a:t>
            </a:r>
          </a:p>
          <a:p>
            <a:pPr marL="171450" indent="-171450" algn="r" rtl="1">
              <a:buFont typeface="Arial" panose="020B0604020202020204" pitchFamily="34" charset="0"/>
              <a:buChar char="•"/>
            </a:pPr>
            <a:r>
              <a:rPr lang="he-IL" baseline="0" dirty="0"/>
              <a:t>מאפשר אוטומציה מתוחכמת לתזמון והרצה של משימות (מאפשר ליצור תלויות בין משימות שונות)</a:t>
            </a:r>
          </a:p>
          <a:p>
            <a:pPr marL="171450" indent="-171450" algn="r" rtl="1">
              <a:buFont typeface="Arial" panose="020B0604020202020204" pitchFamily="34" charset="0"/>
              <a:buChar char="•"/>
            </a:pPr>
            <a:r>
              <a:rPr lang="he-IL" baseline="0" dirty="0"/>
              <a:t>שמירה וחישוב בצורה מבוזרת </a:t>
            </a:r>
          </a:p>
          <a:p>
            <a:pPr marL="171450" indent="-171450" algn="r" rtl="1">
              <a:buFont typeface="Arial" panose="020B0604020202020204" pitchFamily="34" charset="0"/>
              <a:buChar char="•"/>
            </a:pPr>
            <a:r>
              <a:rPr lang="he-IL" baseline="0" dirty="0"/>
              <a:t>הוצאת סטטיסטיקות ומסקנות מהמידע </a:t>
            </a:r>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76765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להסביר</a:t>
            </a:r>
            <a:r>
              <a:rPr lang="he-IL" baseline="0" dirty="0"/>
              <a:t> על </a:t>
            </a:r>
            <a:r>
              <a:rPr lang="en-US" baseline="0" dirty="0"/>
              <a:t>spark</a:t>
            </a:r>
            <a:r>
              <a:rPr lang="he-IL" baseline="0" dirty="0"/>
              <a:t> למה צריך כלי יותר מתוחכם מ</a:t>
            </a:r>
            <a:r>
              <a:rPr lang="en-US" baseline="0" dirty="0"/>
              <a:t>pandas</a:t>
            </a:r>
            <a:r>
              <a:rPr lang="he-IL" baseline="0" dirty="0"/>
              <a:t>?</a:t>
            </a:r>
          </a:p>
          <a:p>
            <a:pPr marL="171450" indent="-171450" algn="r" rtl="1">
              <a:buFont typeface="Arial" panose="020B0604020202020204" pitchFamily="34" charset="0"/>
              <a:buChar char="•"/>
            </a:pPr>
            <a:r>
              <a:rPr lang="he-IL" baseline="0" dirty="0"/>
              <a:t>סוגי הבעיות </a:t>
            </a:r>
            <a:r>
              <a:rPr lang="he-IL" baseline="0" dirty="0" err="1"/>
              <a:t>שספארק</a:t>
            </a:r>
            <a:r>
              <a:rPr lang="he-IL" baseline="0" dirty="0"/>
              <a:t> צריך להתמודד איתן לתת דוגמא של </a:t>
            </a:r>
            <a:r>
              <a:rPr lang="en-US" baseline="0" dirty="0" err="1"/>
              <a:t>groupby</a:t>
            </a:r>
            <a:r>
              <a:rPr lang="he-IL" baseline="0" dirty="0"/>
              <a:t> ואיך עושים את זה על הרבה מידע</a:t>
            </a:r>
          </a:p>
          <a:p>
            <a:pPr marL="171450" indent="-171450" algn="r" rtl="1">
              <a:buFont typeface="Arial" panose="020B0604020202020204" pitchFamily="34" charset="0"/>
              <a:buChar char="•"/>
            </a:pPr>
            <a:r>
              <a:rPr lang="he-IL" baseline="0" dirty="0"/>
              <a:t> </a:t>
            </a:r>
          </a:p>
          <a:p>
            <a:pPr marL="171450" indent="-171450" algn="r" rtl="1">
              <a:buFont typeface="Arial" panose="020B0604020202020204" pitchFamily="34" charset="0"/>
              <a:buChar char="•"/>
            </a:pPr>
            <a:r>
              <a:rPr lang="he-IL" baseline="0" dirty="0"/>
              <a:t>כלי שעוזר לעשות חישובים על כמות גדולה של מידע בצורה מבוזרת ומקבילית בעזרת ניהול </a:t>
            </a:r>
            <a:r>
              <a:rPr lang="he-IL" baseline="0" dirty="0" err="1"/>
              <a:t>ואופטימיזציות</a:t>
            </a:r>
            <a:r>
              <a:rPr lang="he-IL" baseline="0" dirty="0"/>
              <a:t> שהוא עושה</a:t>
            </a:r>
          </a:p>
          <a:p>
            <a:pPr marL="171450" indent="-171450" algn="r" rtl="1">
              <a:buFont typeface="Arial" panose="020B0604020202020204" pitchFamily="34" charset="0"/>
              <a:buChar char="•"/>
            </a:pPr>
            <a:r>
              <a:rPr lang="he-IL" baseline="0" dirty="0"/>
              <a:t>הצלבה בין מקורות</a:t>
            </a:r>
          </a:p>
          <a:p>
            <a:pPr marL="171450" indent="-171450" algn="r" rtl="1">
              <a:buFont typeface="Arial" panose="020B0604020202020204" pitchFamily="34" charset="0"/>
              <a:buChar char="•"/>
            </a:pPr>
            <a:r>
              <a:rPr lang="he-IL" baseline="0" dirty="0"/>
              <a:t>ריצה של כמויות מאוד גדולות של מידע במקביל</a:t>
            </a:r>
          </a:p>
          <a:p>
            <a:pPr marL="171450" indent="-171450" algn="r" rtl="1">
              <a:buFont typeface="Arial" panose="020B0604020202020204" pitchFamily="34" charset="0"/>
              <a:buChar char="•"/>
            </a:pPr>
            <a:r>
              <a:rPr lang="he-IL" baseline="0" dirty="0"/>
              <a:t>שימוש </a:t>
            </a:r>
            <a:r>
              <a:rPr lang="he-IL" baseline="0" dirty="0" err="1"/>
              <a:t>בקלסטר</a:t>
            </a:r>
            <a:r>
              <a:rPr lang="he-IL" baseline="0" dirty="0"/>
              <a:t> של מחשבים </a:t>
            </a:r>
          </a:p>
          <a:p>
            <a:pPr marL="171450" indent="-171450" algn="r" rtl="1">
              <a:buFont typeface="Arial" panose="020B0604020202020204" pitchFamily="34" charset="0"/>
              <a:buChar char="•"/>
            </a:pPr>
            <a:r>
              <a:rPr lang="he-IL" dirty="0"/>
              <a:t>דוגמא:</a:t>
            </a:r>
            <a:r>
              <a:rPr lang="he-IL" baseline="0" dirty="0"/>
              <a:t> אנחנו צריכים עכשיו משימות על כל הספרים אי פעם במצב הזה יהיה כמות מטורפת של דאטה זה שכבר לא נוכל לעבוד על מחשב אחד (זה יהיה חייב להיות שמור בכמה קבצים שכל אחד מהם יהיה יותר מדי גדול בשביל לפתוח על ה</a:t>
            </a:r>
            <a:r>
              <a:rPr lang="en-US" baseline="0" dirty="0"/>
              <a:t>ram </a:t>
            </a:r>
            <a:r>
              <a:rPr lang="he-IL" baseline="0" dirty="0"/>
              <a:t> ולבצע עליו פעולות) </a:t>
            </a:r>
            <a:r>
              <a:rPr lang="en-US" baseline="0" dirty="0"/>
              <a:t>spark</a:t>
            </a:r>
            <a:r>
              <a:rPr lang="he-IL" baseline="0" dirty="0"/>
              <a:t> הוא כלי שמאפשר לי לעשות בדיוק את זה בצורה אופטימלית ונוחה</a:t>
            </a:r>
          </a:p>
          <a:p>
            <a:pPr marL="171450" indent="-171450" algn="r" rtl="1">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11</a:t>
            </a:fld>
            <a:endParaRPr lang="cs-CZ"/>
          </a:p>
        </p:txBody>
      </p:sp>
    </p:spTree>
    <p:extLst>
      <p:ext uri="{BB962C8B-B14F-4D97-AF65-F5344CB8AC3E}">
        <p14:creationId xmlns:p14="http://schemas.microsoft.com/office/powerpoint/2010/main" val="312289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baseline="0" dirty="0"/>
              <a:t>להסביר על אופטימיזציות על ה</a:t>
            </a:r>
            <a:r>
              <a:rPr lang="en-US" baseline="0" dirty="0"/>
              <a:t>query</a:t>
            </a:r>
            <a:r>
              <a:rPr lang="he-IL" baseline="0" dirty="0"/>
              <a:t> שלך כדי להריץ את הדברים בצורה הכי אופטימלית כמו ש</a:t>
            </a:r>
            <a:r>
              <a:rPr lang="en-US" baseline="0" dirty="0"/>
              <a:t>compiler</a:t>
            </a:r>
            <a:r>
              <a:rPr lang="he-IL" baseline="0" dirty="0"/>
              <a:t> עושה בשפות נמוכות יותר</a:t>
            </a:r>
          </a:p>
          <a:p>
            <a:pPr marL="171450" indent="-171450" algn="r" rtl="1">
              <a:buFont typeface="Arial" panose="020B0604020202020204" pitchFamily="34" charset="0"/>
              <a:buChar char="•"/>
            </a:pPr>
            <a:endParaRPr lang="he-IL" baseline="0" dirty="0"/>
          </a:p>
          <a:p>
            <a:pPr marL="171450" indent="-171450" algn="r" rtl="1">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13</a:t>
            </a:fld>
            <a:endParaRPr lang="cs-CZ"/>
          </a:p>
        </p:txBody>
      </p:sp>
    </p:spTree>
    <p:extLst>
      <p:ext uri="{BB962C8B-B14F-4D97-AF65-F5344CB8AC3E}">
        <p14:creationId xmlns:p14="http://schemas.microsoft.com/office/powerpoint/2010/main" val="3293921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Parquet</a:t>
            </a:r>
            <a:r>
              <a:rPr lang="he-IL" baseline="0" dirty="0"/>
              <a:t> – להסביר על מה זה ולמה המבנה הזה יותר טוב</a:t>
            </a:r>
          </a:p>
          <a:p>
            <a:pPr marL="171450" indent="-171450" algn="r" rtl="1">
              <a:buFont typeface="Arial" panose="020B0604020202020204" pitchFamily="34" charset="0"/>
              <a:buChar char="•"/>
            </a:pP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14</a:t>
            </a:fld>
            <a:endParaRPr lang="cs-CZ"/>
          </a:p>
        </p:txBody>
      </p:sp>
    </p:spTree>
    <p:extLst>
      <p:ext uri="{BB962C8B-B14F-4D97-AF65-F5344CB8AC3E}">
        <p14:creationId xmlns:p14="http://schemas.microsoft.com/office/powerpoint/2010/main" val="779008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עליה</a:t>
            </a:r>
            <a:r>
              <a:rPr lang="he-IL" baseline="0" dirty="0"/>
              <a:t> בכמויות ומקורות המידע מ – 5 מקורות ל 10 ומה 25 </a:t>
            </a:r>
            <a:r>
              <a:rPr lang="en-US" baseline="0" dirty="0"/>
              <a:t> TB</a:t>
            </a:r>
            <a:r>
              <a:rPr lang="he-IL" baseline="0" dirty="0"/>
              <a:t> </a:t>
            </a:r>
            <a:r>
              <a:rPr lang="he-IL" baseline="0" dirty="0" err="1"/>
              <a:t>לבאזור</a:t>
            </a:r>
            <a:r>
              <a:rPr lang="he-IL" baseline="0" dirty="0"/>
              <a:t> ה 50 </a:t>
            </a:r>
            <a:r>
              <a:rPr lang="en-US" baseline="0" dirty="0"/>
              <a:t>TB</a:t>
            </a:r>
            <a:r>
              <a:rPr lang="he-IL" baseline="0" dirty="0"/>
              <a:t> </a:t>
            </a:r>
          </a:p>
          <a:p>
            <a:pPr marL="171450" indent="-171450" algn="r" rtl="1">
              <a:buFont typeface="Arial" panose="020B0604020202020204" pitchFamily="34" charset="0"/>
              <a:buChar char="•"/>
            </a:pPr>
            <a:r>
              <a:rPr lang="he-IL" baseline="0" dirty="0"/>
              <a:t>כיום בפרויקט יש לנו 33 </a:t>
            </a:r>
            <a:r>
              <a:rPr lang="en-US" baseline="0" dirty="0"/>
              <a:t>GB</a:t>
            </a:r>
            <a:r>
              <a:rPr lang="he-IL" baseline="0" dirty="0"/>
              <a:t> של </a:t>
            </a:r>
            <a:r>
              <a:rPr lang="en-US" baseline="0" dirty="0"/>
              <a:t>RAM</a:t>
            </a:r>
            <a:r>
              <a:rPr lang="he-IL" baseline="0" dirty="0"/>
              <a:t> לפני המלחמה היינו מנצלים את זה בעיקר בלילה כיום אנחנו מנצלים אותו גם במהלך היום כדי להגיע לניצול מקסימלי של המשאבים שיש לנו </a:t>
            </a:r>
          </a:p>
          <a:p>
            <a:pPr marL="171450" indent="-171450" algn="r" rtl="1">
              <a:buFont typeface="Arial" panose="020B0604020202020204" pitchFamily="34" charset="0"/>
              <a:buChar char="•"/>
            </a:pPr>
            <a:r>
              <a:rPr lang="he-IL" baseline="0" dirty="0"/>
              <a:t>עבדנו על אופטימיזציות על זמני הריצה והמשאבים של </a:t>
            </a:r>
            <a:r>
              <a:rPr lang="en-US" baseline="0" dirty="0" err="1"/>
              <a:t>etl</a:t>
            </a:r>
            <a:r>
              <a:rPr lang="he-IL" baseline="0" dirty="0"/>
              <a:t>ים </a:t>
            </a:r>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675877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en-US" dirty="0"/>
              <a:t>Volume </a:t>
            </a:r>
            <a:r>
              <a:rPr lang="he-IL" baseline="0" dirty="0"/>
              <a:t> - זה הכמויות של המידע שמגיע מה שמדובר בשקף לפני</a:t>
            </a:r>
          </a:p>
          <a:p>
            <a:pPr marL="171450" indent="-171450" algn="r" rtl="1">
              <a:buFont typeface="Arial" panose="020B0604020202020204" pitchFamily="34" charset="0"/>
              <a:buChar char="•"/>
            </a:pPr>
            <a:r>
              <a:rPr lang="en-US" baseline="0" dirty="0"/>
              <a:t>Variety</a:t>
            </a:r>
            <a:r>
              <a:rPr lang="he-IL" baseline="0" dirty="0"/>
              <a:t> – סוגים שונים של מידע מובנה – משהו שמגיע עם סכמה, לא מובנה – משהו שמגיע בינרי כמו סרטונים נגיד בנוסף יכול להיות פשוט מקורות שונים של המידע</a:t>
            </a:r>
          </a:p>
          <a:p>
            <a:pPr marL="171450" indent="-171450" algn="r" rtl="1">
              <a:buFont typeface="Arial" panose="020B0604020202020204" pitchFamily="34" charset="0"/>
              <a:buChar char="•"/>
            </a:pPr>
            <a:r>
              <a:rPr lang="en-US" baseline="0" dirty="0"/>
              <a:t>Velocity</a:t>
            </a:r>
            <a:r>
              <a:rPr lang="he-IL" baseline="0" dirty="0"/>
              <a:t> – המהירות שהמידע מגיע – אחת ליום כל שעה כל דקה או ללא הפסקה (</a:t>
            </a:r>
            <a:r>
              <a:rPr lang="en-US" baseline="0" dirty="0"/>
              <a:t>streaming</a:t>
            </a:r>
            <a:r>
              <a:rPr lang="he-IL" baseline="0" dirty="0"/>
              <a:t>)</a:t>
            </a:r>
          </a:p>
          <a:p>
            <a:pPr marL="171450" indent="-171450" algn="r" rtl="1">
              <a:buFont typeface="Arial" panose="020B0604020202020204" pitchFamily="34" charset="0"/>
              <a:buChar char="•"/>
            </a:pPr>
            <a:r>
              <a:rPr lang="en-US" baseline="0" dirty="0"/>
              <a:t>Veracity</a:t>
            </a:r>
            <a:r>
              <a:rPr lang="he-IL" baseline="0" dirty="0"/>
              <a:t> – כמה המידע שלי אמין אם אני סומכת על המקור ששמנו קיבלתי את המידע </a:t>
            </a:r>
          </a:p>
          <a:p>
            <a:pPr marL="171450" indent="-171450" algn="r" rtl="1">
              <a:buFont typeface="Arial" panose="020B0604020202020204" pitchFamily="34" charset="0"/>
              <a:buChar char="•"/>
            </a:pPr>
            <a:r>
              <a:rPr lang="en-US" baseline="0" dirty="0"/>
              <a:t>Value</a:t>
            </a:r>
            <a:r>
              <a:rPr lang="he-IL" baseline="0" dirty="0"/>
              <a:t> – כמה ערך המידע הזה נותן לי האם הוא רלוונטי בשבילי</a:t>
            </a:r>
          </a:p>
          <a:p>
            <a:pPr marL="0" indent="0" algn="r" rtl="1">
              <a:buFont typeface="Arial" panose="020B0604020202020204" pitchFamily="34" charset="0"/>
              <a:buNone/>
            </a:pPr>
            <a:endParaRPr lang="he-IL" baseline="0"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739753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210151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לתת</a:t>
            </a:r>
            <a:r>
              <a:rPr lang="he-IL" baseline="0" dirty="0"/>
              <a:t> להם כיוון של גודל הבעיה הכמויות של </a:t>
            </a:r>
            <a:r>
              <a:rPr lang="he-IL" baseline="0" dirty="0" err="1"/>
              <a:t>הדאטה</a:t>
            </a:r>
            <a:r>
              <a:rPr lang="he-IL" baseline="0" dirty="0"/>
              <a:t> וכמה הן צפויות לעלות</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40403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בגדול להראות</a:t>
            </a:r>
            <a:r>
              <a:rPr lang="he-IL" baseline="0" dirty="0"/>
              <a:t> מאיפה מגיעה הגדילה שיש לנו במידע ומאיפה אני יכולה לקבל דאטה – מכל מקום כי הכל זה דאטה בעצם</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3</a:t>
            </a:fld>
            <a:endParaRPr lang="cs-CZ"/>
          </a:p>
        </p:txBody>
      </p:sp>
    </p:spTree>
    <p:extLst>
      <p:ext uri="{BB962C8B-B14F-4D97-AF65-F5344CB8AC3E}">
        <p14:creationId xmlns:p14="http://schemas.microsoft.com/office/powerpoint/2010/main" val="890549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בגדול להראות</a:t>
            </a:r>
            <a:r>
              <a:rPr lang="he-IL" baseline="0" dirty="0"/>
              <a:t> מאיפה מגיעה הגדילה שיש לנו במידע ומאיפה אני יכולה לקבל דאטה – מכל מקום כי הכל זה דאטה בעצם</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357267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r>
              <a:rPr lang="en-US" sz="1200" b="0" i="0" kern="1200" dirty="0">
                <a:solidFill>
                  <a:schemeClr val="tx1"/>
                </a:solidFill>
                <a:effectLst/>
                <a:latin typeface="+mn-lt"/>
                <a:ea typeface="+mn-ea"/>
                <a:cs typeface="+mn-cs"/>
              </a:rPr>
              <a:t> A twin-engine airplane is a fault tolerant system – if one engine fails, the other one kicks in, allowing the plane to continue flying.</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254225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בגלל</a:t>
            </a:r>
            <a:r>
              <a:rPr lang="he-IL" baseline="0" dirty="0"/>
              <a:t> שהבעיה של התמודדות עם </a:t>
            </a:r>
            <a:r>
              <a:rPr lang="he-IL" baseline="0" dirty="0" err="1"/>
              <a:t>דאטא</a:t>
            </a:r>
            <a:r>
              <a:rPr lang="he-IL" baseline="0" dirty="0"/>
              <a:t> (גם מבחינת פרסור גם מבחינת הנגשה גם מבחינת הסקת מסקנות וגם מבחינת חקירה) היא כל כך גדולה יש המון פלטפורמות שמנסות לפתור אותה מה שיש כאן זה רק חלק קטן מהן </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38313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algn="r" rtl="1"/>
            <a:r>
              <a:rPr lang="he-IL" dirty="0"/>
              <a:t>אנחנו נתמקד בעיקר בכל החלק שמתעסק בבעיה</a:t>
            </a:r>
            <a:r>
              <a:rPr lang="he-IL" baseline="0" dirty="0"/>
              <a:t> של התמודדות עם המידע</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44304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algn="r" rtl="1"/>
            <a:r>
              <a:rPr lang="he-IL" dirty="0"/>
              <a:t>אצלנו בפרויקט</a:t>
            </a:r>
            <a:r>
              <a:rPr lang="he-IL" baseline="0" dirty="0"/>
              <a:t> אנחנו משתמשים בעיקר בפלטפורמות האלו להסביר בקצרה על כל אחת </a:t>
            </a:r>
            <a:endParaRPr lang="he-IL" dirty="0"/>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77378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2290763" y="512763"/>
            <a:ext cx="4562475" cy="2566987"/>
          </a:xfrm>
        </p:spPr>
      </p:sp>
      <p:sp>
        <p:nvSpPr>
          <p:cNvPr id="3" name="מציין מיקום של הערות 2"/>
          <p:cNvSpPr>
            <a:spLocks noGrp="1"/>
          </p:cNvSpPr>
          <p:nvPr>
            <p:ph type="body" idx="1"/>
          </p:nvPr>
        </p:nvSpPr>
        <p:spPr/>
        <p:txBody>
          <a:bodyPr/>
          <a:lstStyle/>
          <a:p>
            <a:pPr marL="171450" indent="-171450" algn="r" rtl="1">
              <a:buFont typeface="Arial" panose="020B0604020202020204" pitchFamily="34" charset="0"/>
              <a:buChar char="•"/>
            </a:pPr>
            <a:r>
              <a:rPr lang="he-IL" dirty="0"/>
              <a:t>להסביר על הפרויקט</a:t>
            </a:r>
            <a:r>
              <a:rPr lang="he-IL" baseline="0" dirty="0"/>
              <a:t> איך דברים בנויים</a:t>
            </a:r>
          </a:p>
          <a:p>
            <a:pPr marL="171450" indent="-171450" algn="r" rtl="1">
              <a:buFont typeface="Arial" panose="020B0604020202020204" pitchFamily="34" charset="0"/>
              <a:buChar char="•"/>
            </a:pPr>
            <a:r>
              <a:rPr lang="he-IL" baseline="0" dirty="0"/>
              <a:t>למה צריך כל חלק </a:t>
            </a:r>
          </a:p>
          <a:p>
            <a:pPr marL="171450" indent="-171450" algn="r" rtl="1">
              <a:buFont typeface="Arial" panose="020B0604020202020204" pitchFamily="34" charset="0"/>
              <a:buChar char="•"/>
            </a:pPr>
            <a:r>
              <a:rPr lang="he-IL" baseline="0" dirty="0"/>
              <a:t>מה התפקיד של כל מערכת </a:t>
            </a:r>
          </a:p>
          <a:p>
            <a:pPr marL="171450" indent="-171450" algn="r" rtl="1">
              <a:buFont typeface="Arial" panose="020B0604020202020204" pitchFamily="34" charset="0"/>
              <a:buChar char="•"/>
            </a:pPr>
            <a:r>
              <a:rPr lang="he-IL" baseline="0" dirty="0"/>
              <a:t>קבלת המידע ב</a:t>
            </a:r>
            <a:r>
              <a:rPr lang="en-US" baseline="0" dirty="0"/>
              <a:t>stream</a:t>
            </a:r>
            <a:r>
              <a:rPr lang="he-IL" baseline="0" dirty="0"/>
              <a:t> ועבודה איתו עם </a:t>
            </a:r>
            <a:r>
              <a:rPr lang="en-US" baseline="0" dirty="0"/>
              <a:t>retention</a:t>
            </a:r>
            <a:endParaRPr lang="he-IL" baseline="0" dirty="0"/>
          </a:p>
          <a:p>
            <a:pPr marL="171450" indent="-171450" algn="r" rtl="1">
              <a:buFont typeface="Arial" panose="020B0604020202020204" pitchFamily="34" charset="0"/>
              <a:buChar char="•"/>
            </a:pPr>
            <a:r>
              <a:rPr lang="he-IL" baseline="0" dirty="0"/>
              <a:t>פרסור מידע ויצירת סכמות אחידות</a:t>
            </a:r>
          </a:p>
          <a:p>
            <a:pPr marL="171450" indent="-171450" algn="r" rtl="1">
              <a:buFont typeface="Arial" panose="020B0604020202020204" pitchFamily="34" charset="0"/>
              <a:buChar char="•"/>
            </a:pPr>
            <a:r>
              <a:rPr lang="he-IL" baseline="0" dirty="0"/>
              <a:t>מיצוי המידע והעשרה שלו אחד עם השני (דוגמא יצירת </a:t>
            </a:r>
            <a:r>
              <a:rPr lang="en-US" baseline="0" dirty="0"/>
              <a:t>sessions</a:t>
            </a:r>
            <a:r>
              <a:rPr lang="he-IL" baseline="0" dirty="0"/>
              <a:t> כמו ב </a:t>
            </a:r>
            <a:r>
              <a:rPr lang="en-US" baseline="0" dirty="0" err="1"/>
              <a:t>wireshark</a:t>
            </a:r>
            <a:r>
              <a:rPr lang="he-IL" baseline="0" dirty="0"/>
              <a:t>) </a:t>
            </a:r>
          </a:p>
          <a:p>
            <a:pPr marL="171450" indent="-171450" algn="r" rtl="1">
              <a:buFont typeface="Arial" panose="020B0604020202020204" pitchFamily="34" charset="0"/>
              <a:buChar char="•"/>
            </a:pPr>
            <a:r>
              <a:rPr lang="he-IL" baseline="0" dirty="0"/>
              <a:t>מאפשר אוטומציה מתוחכמת לתזמון והרצה של משימות (מאפשר ליצור תלויות בין משימות שונות)</a:t>
            </a:r>
          </a:p>
          <a:p>
            <a:pPr marL="171450" indent="-171450" algn="r" rtl="1">
              <a:buFont typeface="Arial" panose="020B0604020202020204" pitchFamily="34" charset="0"/>
              <a:buChar char="•"/>
            </a:pPr>
            <a:r>
              <a:rPr lang="he-IL" baseline="0" dirty="0"/>
              <a:t>שמירה וחישוב בצורה מבוזרת </a:t>
            </a:r>
          </a:p>
          <a:p>
            <a:pPr marL="171450" indent="-171450" algn="r" rtl="1">
              <a:buFont typeface="Arial" panose="020B0604020202020204" pitchFamily="34" charset="0"/>
              <a:buChar char="•"/>
            </a:pPr>
            <a:r>
              <a:rPr lang="he-IL" baseline="0" dirty="0"/>
              <a:t>הוצאת סטטיסטיקות ומסקנות מהמידע </a:t>
            </a:r>
          </a:p>
        </p:txBody>
      </p:sp>
      <p:sp>
        <p:nvSpPr>
          <p:cNvPr id="4" name="מציין מיקום של מספר שקופית 3"/>
          <p:cNvSpPr>
            <a:spLocks noGrp="1"/>
          </p:cNvSpPr>
          <p:nvPr>
            <p:ph type="sldNum" sz="quarter" idx="10"/>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4129122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2CA26A-70B8-071B-687B-9AE787A01F56}"/>
              </a:ext>
            </a:extLst>
          </p:cNvPr>
          <p:cNvSpPr>
            <a:spLocks noGrp="1"/>
          </p:cNvSpPr>
          <p:nvPr>
            <p:ph type="ctrTitle"/>
          </p:nvPr>
        </p:nvSpPr>
        <p:spPr>
          <a:xfrm>
            <a:off x="2286000" y="1683545"/>
            <a:ext cx="13716000" cy="3581400"/>
          </a:xfrm>
        </p:spPr>
        <p:txBody>
          <a:bodyPr anchor="b"/>
          <a:lstStyle>
            <a:lvl1pPr algn="ctr">
              <a:defRPr sz="9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8DCD4D0-B9F9-CAB7-F199-BF32FB8F9698}"/>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50CE46AB-AB84-4786-5C00-42C962173BE1}"/>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657A4036-59F8-8EB2-4C06-A2E438987F3F}"/>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9E98206E-5987-32E3-58B4-A505E54F8675}"/>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2387810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B2D902-3DA0-E18A-33B2-F7A1D5E09F0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D2B1E9F-6A8B-FA1B-1D58-A8954B631A6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B26432B-5858-7350-546C-320EFC2EB7B3}"/>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9B8CCAB2-0843-CDC6-5B01-27A7D1C22CD1}"/>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A76895ED-AFF4-8A61-EC86-DB110F2D68C5}"/>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3128064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3546BF-899A-C758-9B62-74B3F26A27E4}"/>
              </a:ext>
            </a:extLst>
          </p:cNvPr>
          <p:cNvSpPr>
            <a:spLocks noGrp="1"/>
          </p:cNvSpPr>
          <p:nvPr>
            <p:ph type="title"/>
          </p:nvPr>
        </p:nvSpPr>
        <p:spPr>
          <a:xfrm>
            <a:off x="1247775" y="2564608"/>
            <a:ext cx="15773400" cy="4279106"/>
          </a:xfrm>
        </p:spPr>
        <p:txBody>
          <a:bodyPr anchor="b"/>
          <a:lstStyle>
            <a:lvl1pPr>
              <a:defRPr sz="9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39467DC-F2BF-EED7-E5EE-9A26C7012E28}"/>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6F3D544-9073-C07B-900E-7513CD6C6240}"/>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C5B71E19-68DE-EBB6-CBB3-732A487844F1}"/>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6254AD02-319B-F983-56ED-B24E210D541E}"/>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4206354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A1C4B3-D6DC-56A1-3E63-045A1F6C101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561E2CBB-2483-6F87-4C8C-837A43AD47ED}"/>
              </a:ext>
            </a:extLst>
          </p:cNvPr>
          <p:cNvSpPr>
            <a:spLocks noGrp="1"/>
          </p:cNvSpPr>
          <p:nvPr>
            <p:ph sz="half" idx="1"/>
          </p:nvPr>
        </p:nvSpPr>
        <p:spPr>
          <a:xfrm>
            <a:off x="1257300" y="2738438"/>
            <a:ext cx="7772400" cy="65270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D569AA9E-1BCE-9DAC-5716-0C2E12ED4345}"/>
              </a:ext>
            </a:extLst>
          </p:cNvPr>
          <p:cNvSpPr>
            <a:spLocks noGrp="1"/>
          </p:cNvSpPr>
          <p:nvPr>
            <p:ph sz="half" idx="2"/>
          </p:nvPr>
        </p:nvSpPr>
        <p:spPr>
          <a:xfrm>
            <a:off x="9258300" y="2738438"/>
            <a:ext cx="7772400" cy="6527007"/>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158AE2C1-6388-7D70-B99C-A74CF4345086}"/>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6" name="מציין מיקום של כותרת תחתונה 5">
            <a:extLst>
              <a:ext uri="{FF2B5EF4-FFF2-40B4-BE49-F238E27FC236}">
                <a16:creationId xmlns:a16="http://schemas.microsoft.com/office/drawing/2014/main" id="{EDDAD7EC-9E6B-6A71-B295-A30745812396}"/>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7" name="מציין מיקום של מספר שקופית 6">
            <a:extLst>
              <a:ext uri="{FF2B5EF4-FFF2-40B4-BE49-F238E27FC236}">
                <a16:creationId xmlns:a16="http://schemas.microsoft.com/office/drawing/2014/main" id="{6A139051-8B4F-C11A-6C8D-849A753E02DC}"/>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471267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0E67F9D-3FF6-0DE1-0E31-2BB4F078E85F}"/>
              </a:ext>
            </a:extLst>
          </p:cNvPr>
          <p:cNvSpPr>
            <a:spLocks noGrp="1"/>
          </p:cNvSpPr>
          <p:nvPr>
            <p:ph type="title"/>
          </p:nvPr>
        </p:nvSpPr>
        <p:spPr>
          <a:xfrm>
            <a:off x="1259682" y="547688"/>
            <a:ext cx="15773400" cy="1988345"/>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34B45A76-65CC-54E0-66F2-52B172DD786E}"/>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F3D65780-AA29-A8F2-A2F0-789B13784D4A}"/>
              </a:ext>
            </a:extLst>
          </p:cNvPr>
          <p:cNvSpPr>
            <a:spLocks noGrp="1"/>
          </p:cNvSpPr>
          <p:nvPr>
            <p:ph sz="half" idx="2"/>
          </p:nvPr>
        </p:nvSpPr>
        <p:spPr>
          <a:xfrm>
            <a:off x="1259683" y="3757613"/>
            <a:ext cx="7736681" cy="55268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84ACF87-1EE0-DC6F-5389-A31721ED54D6}"/>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1D8757DA-B34B-2842-EE3C-8DFA93632936}"/>
              </a:ext>
            </a:extLst>
          </p:cNvPr>
          <p:cNvSpPr>
            <a:spLocks noGrp="1"/>
          </p:cNvSpPr>
          <p:nvPr>
            <p:ph sz="quarter" idx="4"/>
          </p:nvPr>
        </p:nvSpPr>
        <p:spPr>
          <a:xfrm>
            <a:off x="9258300" y="3757613"/>
            <a:ext cx="7774782" cy="552688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AA9B414-622E-D731-8D8D-DE3E1C9CA234}"/>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8" name="מציין מיקום של כותרת תחתונה 7">
            <a:extLst>
              <a:ext uri="{FF2B5EF4-FFF2-40B4-BE49-F238E27FC236}">
                <a16:creationId xmlns:a16="http://schemas.microsoft.com/office/drawing/2014/main" id="{D202B7CD-D033-4191-01FA-0846185445C1}"/>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9" name="מציין מיקום של מספר שקופית 8">
            <a:extLst>
              <a:ext uri="{FF2B5EF4-FFF2-40B4-BE49-F238E27FC236}">
                <a16:creationId xmlns:a16="http://schemas.microsoft.com/office/drawing/2014/main" id="{2EF9201F-60BE-5350-B7D2-F2FE9B69AB45}"/>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3621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53D1A9-721D-E1B1-AFF6-0181EB5B6455}"/>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FDA0B79-7B4A-F350-A9EE-6591A87EA3AE}"/>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4" name="מציין מיקום של כותרת תחתונה 3">
            <a:extLst>
              <a:ext uri="{FF2B5EF4-FFF2-40B4-BE49-F238E27FC236}">
                <a16:creationId xmlns:a16="http://schemas.microsoft.com/office/drawing/2014/main" id="{69140AC1-2179-FC31-DA0D-B2E2862CBBFB}"/>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5" name="מציין מיקום של מספר שקופית 4">
            <a:extLst>
              <a:ext uri="{FF2B5EF4-FFF2-40B4-BE49-F238E27FC236}">
                <a16:creationId xmlns:a16="http://schemas.microsoft.com/office/drawing/2014/main" id="{42487C1F-0414-5791-3C67-341F0FB9538F}"/>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145443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28C18213-937A-C1C4-ED5D-853193E1EFC4}"/>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3" name="מציין מיקום של כותרת תחתונה 2">
            <a:extLst>
              <a:ext uri="{FF2B5EF4-FFF2-40B4-BE49-F238E27FC236}">
                <a16:creationId xmlns:a16="http://schemas.microsoft.com/office/drawing/2014/main" id="{E006CDDE-DC12-DA0D-4386-2B7378B625F9}"/>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4" name="מציין מיקום של מספר שקופית 3">
            <a:extLst>
              <a:ext uri="{FF2B5EF4-FFF2-40B4-BE49-F238E27FC236}">
                <a16:creationId xmlns:a16="http://schemas.microsoft.com/office/drawing/2014/main" id="{09804AE2-5548-E4FB-271D-0A4B11992EC6}"/>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35780278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72F8DE7-9E34-74D8-8503-D522272B66CB}"/>
              </a:ext>
            </a:extLst>
          </p:cNvPr>
          <p:cNvSpPr>
            <a:spLocks noGrp="1"/>
          </p:cNvSpPr>
          <p:nvPr>
            <p:ph type="title"/>
          </p:nvPr>
        </p:nvSpPr>
        <p:spPr>
          <a:xfrm>
            <a:off x="1259683" y="685800"/>
            <a:ext cx="5898356" cy="2400300"/>
          </a:xfrm>
        </p:spPr>
        <p:txBody>
          <a:bodyPr anchor="b"/>
          <a:lstStyle>
            <a:lvl1pPr>
              <a:defRPr sz="48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2505BD3-E330-95A0-8785-33FCCC8CB499}"/>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0191FB8-DB66-700B-8534-05210415A94D}"/>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1615EE14-33D9-1FBD-ABE5-18CB7DC6E01C}"/>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6" name="מציין מיקום של כותרת תחתונה 5">
            <a:extLst>
              <a:ext uri="{FF2B5EF4-FFF2-40B4-BE49-F238E27FC236}">
                <a16:creationId xmlns:a16="http://schemas.microsoft.com/office/drawing/2014/main" id="{602FE0AE-775A-D7C7-0A99-2FB9F15784CC}"/>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7" name="מציין מיקום של מספר שקופית 6">
            <a:extLst>
              <a:ext uri="{FF2B5EF4-FFF2-40B4-BE49-F238E27FC236}">
                <a16:creationId xmlns:a16="http://schemas.microsoft.com/office/drawing/2014/main" id="{C5CDADD0-11FD-5F80-7401-A3B905317F4F}"/>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2898751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51B7DFF-F4AD-70CE-119A-F8E00CD3BAF7}"/>
              </a:ext>
            </a:extLst>
          </p:cNvPr>
          <p:cNvSpPr>
            <a:spLocks noGrp="1"/>
          </p:cNvSpPr>
          <p:nvPr>
            <p:ph type="title"/>
          </p:nvPr>
        </p:nvSpPr>
        <p:spPr>
          <a:xfrm>
            <a:off x="1259683" y="685800"/>
            <a:ext cx="5898356" cy="2400300"/>
          </a:xfrm>
        </p:spPr>
        <p:txBody>
          <a:bodyPr anchor="b"/>
          <a:lstStyle>
            <a:lvl1pPr>
              <a:defRPr sz="48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C7924583-542B-2834-B547-121ED88504AF}"/>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he-IL"/>
          </a:p>
        </p:txBody>
      </p:sp>
      <p:sp>
        <p:nvSpPr>
          <p:cNvPr id="4" name="מציין מיקום טקסט 3">
            <a:extLst>
              <a:ext uri="{FF2B5EF4-FFF2-40B4-BE49-F238E27FC236}">
                <a16:creationId xmlns:a16="http://schemas.microsoft.com/office/drawing/2014/main" id="{153A0DD2-B7BC-578D-3777-11727019052C}"/>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A0B01B6-2EE6-0A08-46FC-417D40AEDD7B}"/>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6" name="מציין מיקום של כותרת תחתונה 5">
            <a:extLst>
              <a:ext uri="{FF2B5EF4-FFF2-40B4-BE49-F238E27FC236}">
                <a16:creationId xmlns:a16="http://schemas.microsoft.com/office/drawing/2014/main" id="{5288DC37-4893-B59F-34AA-C627B7CA0699}"/>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7" name="מציין מיקום של מספר שקופית 6">
            <a:extLst>
              <a:ext uri="{FF2B5EF4-FFF2-40B4-BE49-F238E27FC236}">
                <a16:creationId xmlns:a16="http://schemas.microsoft.com/office/drawing/2014/main" id="{294E620F-15FC-95FA-3A63-498B50752562}"/>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2304036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630B12-E671-3A0C-8C46-18B1420B6EB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EA64F9EB-36BF-E14E-3A6C-4B6E58851BBD}"/>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F760F28C-FA5C-4490-9957-CF2487ED6D1C}"/>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6937D4D7-05EB-74E7-43ED-0E9CD3FFB568}"/>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E3AC4693-5513-D96E-3F0C-17C270A868DD}"/>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23680920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7526DB6-FB86-8A7E-C502-363B1EBB470A}"/>
              </a:ext>
            </a:extLst>
          </p:cNvPr>
          <p:cNvSpPr>
            <a:spLocks noGrp="1"/>
          </p:cNvSpPr>
          <p:nvPr>
            <p:ph type="title" orient="vert"/>
          </p:nvPr>
        </p:nvSpPr>
        <p:spPr>
          <a:xfrm>
            <a:off x="13087350" y="547688"/>
            <a:ext cx="3943350" cy="8717757"/>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1C82D82-95F6-FA5C-9C4C-139B4F3A864C}"/>
              </a:ext>
            </a:extLst>
          </p:cNvPr>
          <p:cNvSpPr>
            <a:spLocks noGrp="1"/>
          </p:cNvSpPr>
          <p:nvPr>
            <p:ph type="body" orient="vert" idx="1"/>
          </p:nvPr>
        </p:nvSpPr>
        <p:spPr>
          <a:xfrm>
            <a:off x="1257300" y="547688"/>
            <a:ext cx="11601450" cy="8717757"/>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2E956F6-AAC7-1032-0F14-F63768C83A2E}"/>
              </a:ext>
            </a:extLst>
          </p:cNvPr>
          <p:cNvSpPr>
            <a:spLocks noGrp="1"/>
          </p:cNvSpPr>
          <p:nvPr>
            <p:ph type="dt" sz="half" idx="10"/>
          </p:nvPr>
        </p:nvSpPr>
        <p:spPr/>
        <p:txBody>
          <a:body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85B48079-7606-BC58-A930-95AE5A6930A4}"/>
              </a:ext>
            </a:extLst>
          </p:cNvPr>
          <p:cNvSpPr>
            <a:spLocks noGrp="1"/>
          </p:cNvSpPr>
          <p:nvPr>
            <p:ph type="ftr" sz="quarter" idx="11"/>
          </p:nvPr>
        </p:nvSpPr>
        <p:spPr/>
        <p:txBody>
          <a:body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731B88CA-33E1-D5B7-9509-3498299BE0D8}"/>
              </a:ext>
            </a:extLst>
          </p:cNvPr>
          <p:cNvSpPr>
            <a:spLocks noGrp="1"/>
          </p:cNvSpPr>
          <p:nvPr>
            <p:ph type="sldNum" sz="quarter" idx="12"/>
          </p:nvPr>
        </p:nvSpPr>
        <p:spPr/>
        <p:txBody>
          <a:body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Tree>
    <p:extLst>
      <p:ext uri="{BB962C8B-B14F-4D97-AF65-F5344CB8AC3E}">
        <p14:creationId xmlns:p14="http://schemas.microsoft.com/office/powerpoint/2010/main" val="1029444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5734036-2DDE-6D8D-85A5-3246FC62B2CB}"/>
              </a:ext>
            </a:extLst>
          </p:cNvPr>
          <p:cNvSpPr>
            <a:spLocks noGrp="1"/>
          </p:cNvSpPr>
          <p:nvPr>
            <p:ph type="title"/>
          </p:nvPr>
        </p:nvSpPr>
        <p:spPr>
          <a:xfrm>
            <a:off x="1257300" y="547688"/>
            <a:ext cx="15773400" cy="1988345"/>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1C61A79-A921-4A8D-F960-34BE594CA068}"/>
              </a:ext>
            </a:extLst>
          </p:cNvPr>
          <p:cNvSpPr>
            <a:spLocks noGrp="1"/>
          </p:cNvSpPr>
          <p:nvPr>
            <p:ph type="body" idx="1"/>
          </p:nvPr>
        </p:nvSpPr>
        <p:spPr>
          <a:xfrm>
            <a:off x="1257300" y="2738438"/>
            <a:ext cx="15773400" cy="6527007"/>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9FD2A94-891B-F4DD-8EF4-79E89EC4B29C}"/>
              </a:ext>
            </a:extLst>
          </p:cNvPr>
          <p:cNvSpPr>
            <a:spLocks noGrp="1"/>
          </p:cNvSpPr>
          <p:nvPr>
            <p:ph type="dt" sz="half" idx="2"/>
          </p:nvPr>
        </p:nvSpPr>
        <p:spPr>
          <a:xfrm>
            <a:off x="12915900" y="9534526"/>
            <a:ext cx="4114800" cy="547688"/>
          </a:xfrm>
          <a:prstGeom prst="rect">
            <a:avLst/>
          </a:prstGeom>
        </p:spPr>
        <p:txBody>
          <a:bodyPr vert="horz" lIns="91440" tIns="45720" rIns="91440" bIns="45720" rtlCol="1" anchor="ctr"/>
          <a:lstStyle>
            <a:lvl1pPr algn="r">
              <a:defRPr sz="1800">
                <a:solidFill>
                  <a:schemeClr val="tx1">
                    <a:tint val="75000"/>
                  </a:schemeClr>
                </a:solidFill>
              </a:defRPr>
            </a:lvl1pPr>
          </a:lstStyle>
          <a:p>
            <a:pPr defTabSz="1371600" rtl="1"/>
            <a:fld id="{07B7D490-AA11-4795-9CB1-5DF2399C75CD}" type="datetimeFigureOut">
              <a:rPr lang="he-IL" smtClean="0">
                <a:solidFill>
                  <a:prstClr val="black">
                    <a:tint val="75000"/>
                  </a:prstClr>
                </a:solidFill>
              </a:rPr>
              <a:pPr defTabSz="1371600" rtl="1"/>
              <a:t>כ"ח/ניסן/תשפ"ד</a:t>
            </a:fld>
            <a:endParaRPr lang="he-IL">
              <a:solidFill>
                <a:prstClr val="black">
                  <a:tint val="75000"/>
                </a:prstClr>
              </a:solidFill>
            </a:endParaRPr>
          </a:p>
        </p:txBody>
      </p:sp>
      <p:sp>
        <p:nvSpPr>
          <p:cNvPr id="5" name="מציין מיקום של כותרת תחתונה 4">
            <a:extLst>
              <a:ext uri="{FF2B5EF4-FFF2-40B4-BE49-F238E27FC236}">
                <a16:creationId xmlns:a16="http://schemas.microsoft.com/office/drawing/2014/main" id="{8D43333C-38CE-B3EA-FA1A-321C327144F8}"/>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1" anchor="ctr"/>
          <a:lstStyle>
            <a:lvl1pPr algn="ctr">
              <a:defRPr sz="1800">
                <a:solidFill>
                  <a:schemeClr val="tx1">
                    <a:tint val="75000"/>
                  </a:schemeClr>
                </a:solidFill>
              </a:defRPr>
            </a:lvl1pPr>
          </a:lstStyle>
          <a:p>
            <a:pPr defTabSz="1371600" rtl="1"/>
            <a:endParaRPr lang="he-IL">
              <a:solidFill>
                <a:prstClr val="black">
                  <a:tint val="75000"/>
                </a:prstClr>
              </a:solidFill>
            </a:endParaRPr>
          </a:p>
        </p:txBody>
      </p:sp>
      <p:sp>
        <p:nvSpPr>
          <p:cNvPr id="6" name="מציין מיקום של מספר שקופית 5">
            <a:extLst>
              <a:ext uri="{FF2B5EF4-FFF2-40B4-BE49-F238E27FC236}">
                <a16:creationId xmlns:a16="http://schemas.microsoft.com/office/drawing/2014/main" id="{8C020855-C4AE-2935-979A-554408C094E8}"/>
              </a:ext>
            </a:extLst>
          </p:cNvPr>
          <p:cNvSpPr>
            <a:spLocks noGrp="1"/>
          </p:cNvSpPr>
          <p:nvPr>
            <p:ph type="sldNum" sz="quarter" idx="4"/>
          </p:nvPr>
        </p:nvSpPr>
        <p:spPr>
          <a:xfrm>
            <a:off x="1257300" y="9534526"/>
            <a:ext cx="4114800" cy="547688"/>
          </a:xfrm>
          <a:prstGeom prst="rect">
            <a:avLst/>
          </a:prstGeom>
        </p:spPr>
        <p:txBody>
          <a:bodyPr vert="horz" lIns="91440" tIns="45720" rIns="91440" bIns="45720" rtlCol="1" anchor="ctr"/>
          <a:lstStyle>
            <a:lvl1pPr algn="l">
              <a:defRPr sz="1800">
                <a:solidFill>
                  <a:schemeClr val="tx1">
                    <a:tint val="75000"/>
                  </a:schemeClr>
                </a:solidFill>
              </a:defRPr>
            </a:lvl1pPr>
          </a:lstStyle>
          <a:p>
            <a:pPr defTabSz="1371600" rtl="1"/>
            <a:fld id="{C0D5D548-7542-46F4-837B-C17C776E2DDF}" type="slidenum">
              <a:rPr lang="he-IL" smtClean="0">
                <a:solidFill>
                  <a:prstClr val="black">
                    <a:tint val="75000"/>
                  </a:prstClr>
                </a:solidFill>
              </a:rPr>
              <a:pPr defTabSz="1371600" rtl="1"/>
              <a:t>‹#›</a:t>
            </a:fld>
            <a:endParaRPr lang="he-IL">
              <a:solidFill>
                <a:prstClr val="black">
                  <a:tint val="75000"/>
                </a:prstClr>
              </a:solidFill>
            </a:endParaRPr>
          </a:p>
        </p:txBody>
      </p:sp>
      <p:sp>
        <p:nvSpPr>
          <p:cNvPr id="8" name="תיבת טקסט 7">
            <a:extLst>
              <a:ext uri="{FF2B5EF4-FFF2-40B4-BE49-F238E27FC236}">
                <a16:creationId xmlns:a16="http://schemas.microsoft.com/office/drawing/2014/main" id="{6787C3B5-08B8-B729-B147-A92C9CF35330}"/>
              </a:ext>
            </a:extLst>
          </p:cNvPr>
          <p:cNvSpPr txBox="1"/>
          <p:nvPr userDrawn="1">
            <p:extLst>
              <p:ext uri="{1162E1C5-73C7-4A58-AE30-91384D911F3F}">
                <p184:classification xmlns:p184="http://schemas.microsoft.com/office/powerpoint/2018/4/main" val="hdr"/>
              </p:ext>
            </p:extLst>
          </p:nvPr>
        </p:nvSpPr>
        <p:spPr>
          <a:xfrm>
            <a:off x="8813008" y="0"/>
            <a:ext cx="704945" cy="230832"/>
          </a:xfrm>
          <a:prstGeom prst="rect">
            <a:avLst/>
          </a:prstGeom>
        </p:spPr>
        <p:txBody>
          <a:bodyPr horzOverflow="overflow" lIns="0" tIns="0" rIns="0" bIns="0">
            <a:spAutoFit/>
          </a:bodyPr>
          <a:lstStyle/>
          <a:p>
            <a:pPr marL="0" marR="0" lvl="0" indent="0" algn="l" defTabSz="1371600" rtl="1" eaLnBrk="1" fontAlgn="auto" latinLnBrk="0" hangingPunct="1">
              <a:lnSpc>
                <a:spcPct val="100000"/>
              </a:lnSpc>
              <a:spcBef>
                <a:spcPts val="0"/>
              </a:spcBef>
              <a:spcAft>
                <a:spcPts val="0"/>
              </a:spcAft>
              <a:buClrTx/>
              <a:buSzTx/>
              <a:buFontTx/>
              <a:buNone/>
              <a:tabLst/>
              <a:defRPr/>
            </a:pPr>
            <a:r>
              <a:rPr kumimoji="0" lang="he-IL" sz="1500" b="0" i="0" u="none" strike="noStrike" kern="120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 בלמ"ס -</a:t>
            </a:r>
          </a:p>
        </p:txBody>
      </p:sp>
    </p:spTree>
    <p:extLst>
      <p:ext uri="{BB962C8B-B14F-4D97-AF65-F5344CB8AC3E}">
        <p14:creationId xmlns:p14="http://schemas.microsoft.com/office/powerpoint/2010/main" val="1270301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1371600" rtl="1"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r" defTabSz="1371600" rtl="1"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r" defTabSz="1371600" rtl="1"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r" defTabSz="1371600" rtl="1"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r" defTabSz="1371600" rtl="1"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he-IL"/>
      </a:defPPr>
      <a:lvl1pPr marL="0" algn="r" defTabSz="1371600" rtl="1" eaLnBrk="1" latinLnBrk="0" hangingPunct="1">
        <a:defRPr sz="2700" kern="1200">
          <a:solidFill>
            <a:schemeClr val="tx1"/>
          </a:solidFill>
          <a:latin typeface="+mn-lt"/>
          <a:ea typeface="+mn-ea"/>
          <a:cs typeface="+mn-cs"/>
        </a:defRPr>
      </a:lvl1pPr>
      <a:lvl2pPr marL="685800" algn="r" defTabSz="1371600" rtl="1" eaLnBrk="1" latinLnBrk="0" hangingPunct="1">
        <a:defRPr sz="2700" kern="1200">
          <a:solidFill>
            <a:schemeClr val="tx1"/>
          </a:solidFill>
          <a:latin typeface="+mn-lt"/>
          <a:ea typeface="+mn-ea"/>
          <a:cs typeface="+mn-cs"/>
        </a:defRPr>
      </a:lvl2pPr>
      <a:lvl3pPr marL="1371600" algn="r" defTabSz="1371600" rtl="1" eaLnBrk="1" latinLnBrk="0" hangingPunct="1">
        <a:defRPr sz="2700" kern="1200">
          <a:solidFill>
            <a:schemeClr val="tx1"/>
          </a:solidFill>
          <a:latin typeface="+mn-lt"/>
          <a:ea typeface="+mn-ea"/>
          <a:cs typeface="+mn-cs"/>
        </a:defRPr>
      </a:lvl3pPr>
      <a:lvl4pPr marL="2057400" algn="r" defTabSz="1371600" rtl="1" eaLnBrk="1" latinLnBrk="0" hangingPunct="1">
        <a:defRPr sz="2700" kern="1200">
          <a:solidFill>
            <a:schemeClr val="tx1"/>
          </a:solidFill>
          <a:latin typeface="+mn-lt"/>
          <a:ea typeface="+mn-ea"/>
          <a:cs typeface="+mn-cs"/>
        </a:defRPr>
      </a:lvl4pPr>
      <a:lvl5pPr marL="2743200" algn="r" defTabSz="1371600" rtl="1" eaLnBrk="1" latinLnBrk="0" hangingPunct="1">
        <a:defRPr sz="2700" kern="1200">
          <a:solidFill>
            <a:schemeClr val="tx1"/>
          </a:solidFill>
          <a:latin typeface="+mn-lt"/>
          <a:ea typeface="+mn-ea"/>
          <a:cs typeface="+mn-cs"/>
        </a:defRPr>
      </a:lvl5pPr>
      <a:lvl6pPr marL="3429000" algn="r" defTabSz="1371600" rtl="1" eaLnBrk="1" latinLnBrk="0" hangingPunct="1">
        <a:defRPr sz="2700" kern="1200">
          <a:solidFill>
            <a:schemeClr val="tx1"/>
          </a:solidFill>
          <a:latin typeface="+mn-lt"/>
          <a:ea typeface="+mn-ea"/>
          <a:cs typeface="+mn-cs"/>
        </a:defRPr>
      </a:lvl6pPr>
      <a:lvl7pPr marL="4114800" algn="r" defTabSz="1371600" rtl="1" eaLnBrk="1" latinLnBrk="0" hangingPunct="1">
        <a:defRPr sz="2700" kern="1200">
          <a:solidFill>
            <a:schemeClr val="tx1"/>
          </a:solidFill>
          <a:latin typeface="+mn-lt"/>
          <a:ea typeface="+mn-ea"/>
          <a:cs typeface="+mn-cs"/>
        </a:defRPr>
      </a:lvl7pPr>
      <a:lvl8pPr marL="4800600" algn="r" defTabSz="1371600" rtl="1" eaLnBrk="1" latinLnBrk="0" hangingPunct="1">
        <a:defRPr sz="2700" kern="1200">
          <a:solidFill>
            <a:schemeClr val="tx1"/>
          </a:solidFill>
          <a:latin typeface="+mn-lt"/>
          <a:ea typeface="+mn-ea"/>
          <a:cs typeface="+mn-cs"/>
        </a:defRPr>
      </a:lvl8pPr>
      <a:lvl9pPr marL="5486400" algn="r" defTabSz="1371600" rtl="1"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7.svg"/><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9.sv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5.sv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1"/>
            <a:endParaRPr lang="en-US" sz="2700">
              <a:solidFill>
                <a:prstClr val="white"/>
              </a:solidFill>
              <a:latin typeface="Calibri" panose="020F0502020204030204"/>
            </a:endParaRPr>
          </a:p>
        </p:txBody>
      </p:sp>
      <p:pic>
        <p:nvPicPr>
          <p:cNvPr id="5" name="וידאו 4" descr="תמונה שמכילה מחשב, אלקטרוניקה&#10;&#10;התיאור נוצר באופן אוטומטי">
            <a:extLst>
              <a:ext uri="{FF2B5EF4-FFF2-40B4-BE49-F238E27FC236}">
                <a16:creationId xmlns:a16="http://schemas.microsoft.com/office/drawing/2014/main" id="{F09072A5-7351-7AD9-3E1D-D6EF9B5A54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4570" y="15"/>
            <a:ext cx="18287999" cy="10286985"/>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8287999" cy="4985018"/>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1"/>
            <a:endParaRPr lang="en-US" sz="2700">
              <a:solidFill>
                <a:prstClr val="white"/>
              </a:solidFill>
              <a:latin typeface="Calibri" panose="020F0502020204030204"/>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571" y="7057293"/>
            <a:ext cx="18287999" cy="3233226"/>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rtl="1"/>
            <a:endParaRPr lang="en-US" sz="2700">
              <a:solidFill>
                <a:prstClr val="white"/>
              </a:solidFill>
              <a:latin typeface="Calibri" panose="020F0502020204030204"/>
            </a:endParaRPr>
          </a:p>
        </p:txBody>
      </p:sp>
      <p:sp>
        <p:nvSpPr>
          <p:cNvPr id="8" name="TextBox 4"/>
          <p:cNvSpPr txBox="1"/>
          <p:nvPr/>
        </p:nvSpPr>
        <p:spPr>
          <a:xfrm>
            <a:off x="914400" y="1333500"/>
            <a:ext cx="13868400" cy="3200492"/>
          </a:xfrm>
          <a:prstGeom prst="rect">
            <a:avLst/>
          </a:prstGeom>
        </p:spPr>
        <p:txBody>
          <a:bodyPr wrap="square" lIns="0" tIns="0" rIns="0" bIns="0" rtlCol="0" anchor="t">
            <a:spAutoFit/>
          </a:bodyPr>
          <a:lstStyle/>
          <a:p>
            <a:pPr lvl="0">
              <a:lnSpc>
                <a:spcPts val="13015"/>
              </a:lnSpc>
              <a:spcBef>
                <a:spcPct val="0"/>
              </a:spcBef>
            </a:pPr>
            <a:r>
              <a:rPr lang="en-US" sz="9431" spc="924" dirty="0">
                <a:solidFill>
                  <a:srgbClr val="C1FF72"/>
                </a:solidFill>
                <a:latin typeface="Oswald Bold"/>
              </a:rPr>
              <a:t>Big data</a:t>
            </a:r>
          </a:p>
          <a:p>
            <a:pPr lvl="0">
              <a:lnSpc>
                <a:spcPts val="13015"/>
              </a:lnSpc>
              <a:spcBef>
                <a:spcPct val="0"/>
              </a:spcBef>
            </a:pPr>
            <a:r>
              <a:rPr lang="en-US" sz="9431" spc="924" dirty="0">
                <a:solidFill>
                  <a:srgbClr val="C1FF72"/>
                </a:solidFill>
                <a:latin typeface="Oswald Bold"/>
              </a:rPr>
              <a:t>Why should you care?</a:t>
            </a:r>
          </a:p>
        </p:txBody>
      </p:sp>
    </p:spTree>
    <p:extLst>
      <p:ext uri="{BB962C8B-B14F-4D97-AF65-F5344CB8AC3E}">
        <p14:creationId xmlns:p14="http://schemas.microsoft.com/office/powerpoint/2010/main" val="28420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1426877">
            <a:off x="14386874" y="6327290"/>
            <a:ext cx="5199394" cy="8032078"/>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799999">
            <a:off x="-1127018" y="-4856862"/>
            <a:ext cx="5600819" cy="8721647"/>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451454" y="1867961"/>
            <a:ext cx="13385091" cy="6551077"/>
          </a:xfrm>
          <a:custGeom>
            <a:avLst/>
            <a:gdLst/>
            <a:ahLst/>
            <a:cxnLst/>
            <a:rect l="l" t="t" r="r" b="b"/>
            <a:pathLst>
              <a:path w="13385091" h="6551077">
                <a:moveTo>
                  <a:pt x="0" y="0"/>
                </a:moveTo>
                <a:lnTo>
                  <a:pt x="13385092" y="0"/>
                </a:lnTo>
                <a:lnTo>
                  <a:pt x="13385092" y="6551078"/>
                </a:lnTo>
                <a:lnTo>
                  <a:pt x="0" y="6551078"/>
                </a:lnTo>
                <a:lnTo>
                  <a:pt x="0" y="0"/>
                </a:lnTo>
                <a:close/>
              </a:path>
            </a:pathLst>
          </a:custGeom>
          <a:blipFill>
            <a:blip r:embed="rId8"/>
            <a:stretch>
              <a:fillRect/>
            </a:stretch>
          </a:blipFill>
        </p:spPr>
      </p:sp>
      <p:grpSp>
        <p:nvGrpSpPr>
          <p:cNvPr id="6" name="Group 6"/>
          <p:cNvGrpSpPr/>
          <p:nvPr/>
        </p:nvGrpSpPr>
        <p:grpSpPr>
          <a:xfrm>
            <a:off x="1780841" y="1411103"/>
            <a:ext cx="14535117" cy="7182913"/>
            <a:chOff x="0" y="-19050"/>
            <a:chExt cx="2806968" cy="1406187"/>
          </a:xfrm>
        </p:grpSpPr>
        <p:sp>
          <p:nvSpPr>
            <p:cNvPr id="7" name="Freeform 7"/>
            <p:cNvSpPr/>
            <p:nvPr/>
          </p:nvSpPr>
          <p:spPr>
            <a:xfrm>
              <a:off x="0" y="0"/>
              <a:ext cx="2806968" cy="1387137"/>
            </a:xfrm>
            <a:custGeom>
              <a:avLst/>
              <a:gdLst/>
              <a:ahLst/>
              <a:cxnLst/>
              <a:rect l="l" t="t" r="r" b="b"/>
              <a:pathLst>
                <a:path w="2806968" h="1387137">
                  <a:moveTo>
                    <a:pt x="0" y="0"/>
                  </a:moveTo>
                  <a:lnTo>
                    <a:pt x="2806968" y="0"/>
                  </a:lnTo>
                  <a:lnTo>
                    <a:pt x="2806968" y="1387137"/>
                  </a:lnTo>
                  <a:lnTo>
                    <a:pt x="0" y="1387137"/>
                  </a:lnTo>
                  <a:close/>
                </a:path>
              </a:pathLst>
            </a:custGeom>
            <a:solidFill>
              <a:srgbClr val="000000">
                <a:alpha val="0"/>
              </a:srgbClr>
            </a:solidFill>
            <a:ln w="3810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8534534" y="7166605"/>
            <a:ext cx="2426481" cy="940881"/>
          </a:xfrm>
          <a:custGeom>
            <a:avLst/>
            <a:gdLst/>
            <a:ahLst/>
            <a:cxnLst/>
            <a:rect l="l" t="t" r="r" b="b"/>
            <a:pathLst>
              <a:path w="2426481" h="940881">
                <a:moveTo>
                  <a:pt x="0" y="0"/>
                </a:moveTo>
                <a:lnTo>
                  <a:pt x="2426482" y="0"/>
                </a:lnTo>
                <a:lnTo>
                  <a:pt x="2426482" y="940880"/>
                </a:lnTo>
                <a:lnTo>
                  <a:pt x="0" y="940880"/>
                </a:lnTo>
                <a:lnTo>
                  <a:pt x="0" y="0"/>
                </a:lnTo>
                <a:close/>
              </a:path>
            </a:pathLst>
          </a:custGeom>
          <a:blipFill>
            <a:blip r:embed="rId9"/>
            <a:stretch>
              <a:fillRect/>
            </a:stretch>
          </a:blipFill>
        </p:spPr>
      </p:sp>
      <p:sp>
        <p:nvSpPr>
          <p:cNvPr id="10" name="Freeform 10"/>
          <p:cNvSpPr/>
          <p:nvPr/>
        </p:nvSpPr>
        <p:spPr>
          <a:xfrm>
            <a:off x="5905838" y="6953309"/>
            <a:ext cx="2220130" cy="1367471"/>
          </a:xfrm>
          <a:custGeom>
            <a:avLst/>
            <a:gdLst/>
            <a:ahLst/>
            <a:cxnLst/>
            <a:rect l="l" t="t" r="r" b="b"/>
            <a:pathLst>
              <a:path w="2220130" h="1367471">
                <a:moveTo>
                  <a:pt x="0" y="0"/>
                </a:moveTo>
                <a:lnTo>
                  <a:pt x="2220130" y="0"/>
                </a:lnTo>
                <a:lnTo>
                  <a:pt x="2220130" y="1367472"/>
                </a:lnTo>
                <a:lnTo>
                  <a:pt x="0" y="1367472"/>
                </a:lnTo>
                <a:lnTo>
                  <a:pt x="0" y="0"/>
                </a:lnTo>
                <a:close/>
              </a:path>
            </a:pathLst>
          </a:custGeom>
          <a:blipFill>
            <a:blip r:embed="rId10"/>
            <a:stretch>
              <a:fillRect/>
            </a:stretch>
          </a:blipFill>
        </p:spPr>
      </p:sp>
      <p:grpSp>
        <p:nvGrpSpPr>
          <p:cNvPr id="11" name="Group 11"/>
          <p:cNvGrpSpPr/>
          <p:nvPr/>
        </p:nvGrpSpPr>
        <p:grpSpPr>
          <a:xfrm>
            <a:off x="-214900" y="9569622"/>
            <a:ext cx="5320355" cy="717378"/>
            <a:chOff x="0" y="0"/>
            <a:chExt cx="1401246" cy="188939"/>
          </a:xfrm>
        </p:grpSpPr>
        <p:sp>
          <p:nvSpPr>
            <p:cNvPr id="12" name="Freeform 12"/>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C1FF72"/>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4165381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2649338">
            <a:off x="-2451760" y="8073444"/>
            <a:ext cx="8224678" cy="4427109"/>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538888" y="1291990"/>
            <a:ext cx="8108482" cy="4209654"/>
          </a:xfrm>
          <a:custGeom>
            <a:avLst/>
            <a:gdLst/>
            <a:ahLst/>
            <a:cxnLst/>
            <a:rect l="l" t="t" r="r" b="b"/>
            <a:pathLst>
              <a:path w="8108482" h="4209654">
                <a:moveTo>
                  <a:pt x="0" y="0"/>
                </a:moveTo>
                <a:lnTo>
                  <a:pt x="8108482" y="0"/>
                </a:lnTo>
                <a:lnTo>
                  <a:pt x="8108482" y="4209654"/>
                </a:lnTo>
                <a:lnTo>
                  <a:pt x="0" y="4209654"/>
                </a:lnTo>
                <a:lnTo>
                  <a:pt x="0" y="0"/>
                </a:lnTo>
                <a:close/>
              </a:path>
            </a:pathLst>
          </a:custGeom>
          <a:blipFill>
            <a:blip r:embed="rId6"/>
            <a:stretch>
              <a:fillRect/>
            </a:stretch>
          </a:blipFill>
        </p:spPr>
      </p:sp>
      <p:grpSp>
        <p:nvGrpSpPr>
          <p:cNvPr id="5" name="Group 5"/>
          <p:cNvGrpSpPr/>
          <p:nvPr/>
        </p:nvGrpSpPr>
        <p:grpSpPr>
          <a:xfrm>
            <a:off x="13662994" y="337474"/>
            <a:ext cx="4296549" cy="9570246"/>
            <a:chOff x="0" y="0"/>
            <a:chExt cx="1131601" cy="2520559"/>
          </a:xfrm>
        </p:grpSpPr>
        <p:sp>
          <p:nvSpPr>
            <p:cNvPr id="6" name="Freeform 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rot="3548077">
            <a:off x="11723708" y="1320940"/>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a:off x="-4547421" y="7758880"/>
            <a:ext cx="11796555" cy="3538966"/>
          </a:xfrm>
          <a:custGeom>
            <a:avLst/>
            <a:gdLst/>
            <a:ahLst/>
            <a:cxnLst/>
            <a:rect l="l" t="t" r="r" b="b"/>
            <a:pathLst>
              <a:path w="11796555" h="3538966">
                <a:moveTo>
                  <a:pt x="11796555" y="0"/>
                </a:moveTo>
                <a:lnTo>
                  <a:pt x="0" y="0"/>
                </a:lnTo>
                <a:lnTo>
                  <a:pt x="0" y="3538966"/>
                </a:lnTo>
                <a:lnTo>
                  <a:pt x="11796555" y="3538966"/>
                </a:lnTo>
                <a:lnTo>
                  <a:pt x="11796555"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sp>
        <p:nvSpPr>
          <p:cNvPr id="3" name="Freeform 3"/>
          <p:cNvSpPr/>
          <p:nvPr/>
        </p:nvSpPr>
        <p:spPr>
          <a:xfrm rot="887923">
            <a:off x="12803903" y="-7770468"/>
            <a:ext cx="13605770" cy="13961144"/>
          </a:xfrm>
          <a:custGeom>
            <a:avLst/>
            <a:gdLst/>
            <a:ahLst/>
            <a:cxnLst/>
            <a:rect l="l" t="t" r="r" b="b"/>
            <a:pathLst>
              <a:path w="13605770" h="13961144">
                <a:moveTo>
                  <a:pt x="0" y="0"/>
                </a:moveTo>
                <a:lnTo>
                  <a:pt x="13605770" y="0"/>
                </a:lnTo>
                <a:lnTo>
                  <a:pt x="13605770" y="13961144"/>
                </a:lnTo>
                <a:lnTo>
                  <a:pt x="0" y="139611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5858913" y="438795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49430" y="3371302"/>
            <a:ext cx="2744499" cy="2196808"/>
            <a:chOff x="0" y="0"/>
            <a:chExt cx="1006631" cy="805748"/>
          </a:xfrm>
        </p:grpSpPr>
        <p:sp>
          <p:nvSpPr>
            <p:cNvPr id="6" name="Freeform 6"/>
            <p:cNvSpPr/>
            <p:nvPr/>
          </p:nvSpPr>
          <p:spPr>
            <a:xfrm>
              <a:off x="0" y="0"/>
              <a:ext cx="1006631" cy="805748"/>
            </a:xfrm>
            <a:custGeom>
              <a:avLst/>
              <a:gdLst/>
              <a:ahLst/>
              <a:cxnLst/>
              <a:rect l="l" t="t" r="r" b="b"/>
              <a:pathLst>
                <a:path w="1006631" h="805748">
                  <a:moveTo>
                    <a:pt x="87447" y="0"/>
                  </a:moveTo>
                  <a:lnTo>
                    <a:pt x="919184" y="0"/>
                  </a:lnTo>
                  <a:cubicBezTo>
                    <a:pt x="967480" y="0"/>
                    <a:pt x="1006631" y="39152"/>
                    <a:pt x="1006631" y="87447"/>
                  </a:cubicBezTo>
                  <a:lnTo>
                    <a:pt x="1006631" y="718301"/>
                  </a:lnTo>
                  <a:cubicBezTo>
                    <a:pt x="1006631" y="741493"/>
                    <a:pt x="997418" y="763736"/>
                    <a:pt x="981018" y="780136"/>
                  </a:cubicBezTo>
                  <a:cubicBezTo>
                    <a:pt x="964619" y="796535"/>
                    <a:pt x="942376" y="805748"/>
                    <a:pt x="919184" y="805748"/>
                  </a:cubicBezTo>
                  <a:lnTo>
                    <a:pt x="87447" y="805748"/>
                  </a:lnTo>
                  <a:cubicBezTo>
                    <a:pt x="39152" y="805748"/>
                    <a:pt x="0" y="766597"/>
                    <a:pt x="0" y="718301"/>
                  </a:cubicBezTo>
                  <a:lnTo>
                    <a:pt x="0" y="87447"/>
                  </a:lnTo>
                  <a:cubicBezTo>
                    <a:pt x="0" y="39152"/>
                    <a:pt x="39152" y="0"/>
                    <a:pt x="87447" y="0"/>
                  </a:cubicBezTo>
                  <a:close/>
                </a:path>
              </a:pathLst>
            </a:custGeom>
            <a:solidFill>
              <a:srgbClr val="FFFFFF">
                <a:alpha val="98824"/>
              </a:srgbClr>
            </a:solidFill>
          </p:spPr>
        </p:sp>
        <p:sp>
          <p:nvSpPr>
            <p:cNvPr id="7"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3918877" y="4266709"/>
            <a:ext cx="2901067" cy="622011"/>
            <a:chOff x="0" y="0"/>
            <a:chExt cx="1064058" cy="228142"/>
          </a:xfrm>
        </p:grpSpPr>
        <p:sp>
          <p:nvSpPr>
            <p:cNvPr id="9" name="Freeform 9"/>
            <p:cNvSpPr/>
            <p:nvPr/>
          </p:nvSpPr>
          <p:spPr>
            <a:xfrm>
              <a:off x="0" y="0"/>
              <a:ext cx="1064058" cy="228142"/>
            </a:xfrm>
            <a:custGeom>
              <a:avLst/>
              <a:gdLst/>
              <a:ahLst/>
              <a:cxnLst/>
              <a:rect l="l" t="t" r="r" b="b"/>
              <a:pathLst>
                <a:path w="1064058" h="228142">
                  <a:moveTo>
                    <a:pt x="82728" y="0"/>
                  </a:moveTo>
                  <a:lnTo>
                    <a:pt x="981330" y="0"/>
                  </a:lnTo>
                  <a:cubicBezTo>
                    <a:pt x="1027019" y="0"/>
                    <a:pt x="1064058" y="37039"/>
                    <a:pt x="1064058" y="82728"/>
                  </a:cubicBezTo>
                  <a:lnTo>
                    <a:pt x="1064058" y="145414"/>
                  </a:lnTo>
                  <a:cubicBezTo>
                    <a:pt x="1064058" y="191104"/>
                    <a:pt x="1027019" y="228142"/>
                    <a:pt x="981330" y="228142"/>
                  </a:cubicBezTo>
                  <a:lnTo>
                    <a:pt x="82728" y="228142"/>
                  </a:lnTo>
                  <a:cubicBezTo>
                    <a:pt x="37039" y="228142"/>
                    <a:pt x="0" y="191104"/>
                    <a:pt x="0" y="145414"/>
                  </a:cubicBezTo>
                  <a:lnTo>
                    <a:pt x="0" y="82728"/>
                  </a:lnTo>
                  <a:cubicBezTo>
                    <a:pt x="0" y="37039"/>
                    <a:pt x="37039" y="0"/>
                    <a:pt x="82728" y="0"/>
                  </a:cubicBezTo>
                  <a:close/>
                </a:path>
              </a:pathLst>
            </a:custGeom>
            <a:solidFill>
              <a:srgbClr val="FFFFFF">
                <a:alpha val="98824"/>
              </a:srgbClr>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3918877" y="4964885"/>
            <a:ext cx="2901067" cy="637289"/>
            <a:chOff x="0" y="0"/>
            <a:chExt cx="1064058" cy="233746"/>
          </a:xfrm>
        </p:grpSpPr>
        <p:sp>
          <p:nvSpPr>
            <p:cNvPr id="12" name="Freeform 12"/>
            <p:cNvSpPr/>
            <p:nvPr/>
          </p:nvSpPr>
          <p:spPr>
            <a:xfrm>
              <a:off x="0" y="0"/>
              <a:ext cx="1064058" cy="233746"/>
            </a:xfrm>
            <a:custGeom>
              <a:avLst/>
              <a:gdLst/>
              <a:ahLst/>
              <a:cxnLst/>
              <a:rect l="l" t="t" r="r" b="b"/>
              <a:pathLst>
                <a:path w="1064058" h="233746">
                  <a:moveTo>
                    <a:pt x="82728" y="0"/>
                  </a:moveTo>
                  <a:lnTo>
                    <a:pt x="981330" y="0"/>
                  </a:lnTo>
                  <a:cubicBezTo>
                    <a:pt x="1027019" y="0"/>
                    <a:pt x="1064058" y="37039"/>
                    <a:pt x="1064058" y="82728"/>
                  </a:cubicBezTo>
                  <a:lnTo>
                    <a:pt x="1064058" y="151018"/>
                  </a:lnTo>
                  <a:cubicBezTo>
                    <a:pt x="1064058" y="196707"/>
                    <a:pt x="1027019" y="233746"/>
                    <a:pt x="981330" y="233746"/>
                  </a:cubicBezTo>
                  <a:lnTo>
                    <a:pt x="82728" y="233746"/>
                  </a:lnTo>
                  <a:cubicBezTo>
                    <a:pt x="37039" y="233746"/>
                    <a:pt x="0" y="196707"/>
                    <a:pt x="0" y="151018"/>
                  </a:cubicBezTo>
                  <a:lnTo>
                    <a:pt x="0" y="82728"/>
                  </a:lnTo>
                  <a:cubicBezTo>
                    <a:pt x="0" y="37039"/>
                    <a:pt x="37039" y="0"/>
                    <a:pt x="82728" y="0"/>
                  </a:cubicBezTo>
                  <a:close/>
                </a:path>
              </a:pathLst>
            </a:custGeom>
            <a:solidFill>
              <a:srgbClr val="FFFFFF">
                <a:alpha val="98824"/>
              </a:srgbClr>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3918877" y="5678373"/>
            <a:ext cx="2906878" cy="632721"/>
            <a:chOff x="0" y="0"/>
            <a:chExt cx="1066189" cy="232070"/>
          </a:xfrm>
        </p:grpSpPr>
        <p:sp>
          <p:nvSpPr>
            <p:cNvPr id="15" name="Freeform 15"/>
            <p:cNvSpPr/>
            <p:nvPr/>
          </p:nvSpPr>
          <p:spPr>
            <a:xfrm>
              <a:off x="0" y="0"/>
              <a:ext cx="1066189" cy="232070"/>
            </a:xfrm>
            <a:custGeom>
              <a:avLst/>
              <a:gdLst/>
              <a:ahLst/>
              <a:cxnLst/>
              <a:rect l="l" t="t" r="r" b="b"/>
              <a:pathLst>
                <a:path w="1066189" h="232070">
                  <a:moveTo>
                    <a:pt x="82563" y="0"/>
                  </a:moveTo>
                  <a:lnTo>
                    <a:pt x="983626" y="0"/>
                  </a:lnTo>
                  <a:cubicBezTo>
                    <a:pt x="1005523" y="0"/>
                    <a:pt x="1026523" y="8699"/>
                    <a:pt x="1042007" y="24182"/>
                  </a:cubicBezTo>
                  <a:cubicBezTo>
                    <a:pt x="1057490" y="39666"/>
                    <a:pt x="1066189" y="60666"/>
                    <a:pt x="1066189" y="82563"/>
                  </a:cubicBezTo>
                  <a:lnTo>
                    <a:pt x="1066189" y="149508"/>
                  </a:lnTo>
                  <a:cubicBezTo>
                    <a:pt x="1066189" y="195106"/>
                    <a:pt x="1029224" y="232070"/>
                    <a:pt x="983626" y="232070"/>
                  </a:cubicBezTo>
                  <a:lnTo>
                    <a:pt x="82563" y="232070"/>
                  </a:lnTo>
                  <a:cubicBezTo>
                    <a:pt x="60666" y="232070"/>
                    <a:pt x="39666" y="223372"/>
                    <a:pt x="24182" y="207888"/>
                  </a:cubicBezTo>
                  <a:cubicBezTo>
                    <a:pt x="8699" y="192405"/>
                    <a:pt x="0" y="171405"/>
                    <a:pt x="0" y="149508"/>
                  </a:cubicBezTo>
                  <a:lnTo>
                    <a:pt x="0" y="82563"/>
                  </a:lnTo>
                  <a:cubicBezTo>
                    <a:pt x="0" y="60666"/>
                    <a:pt x="8699" y="39666"/>
                    <a:pt x="24182" y="24182"/>
                  </a:cubicBezTo>
                  <a:cubicBezTo>
                    <a:pt x="39666" y="8699"/>
                    <a:pt x="60666" y="0"/>
                    <a:pt x="82563" y="0"/>
                  </a:cubicBezTo>
                  <a:close/>
                </a:path>
              </a:pathLst>
            </a:custGeom>
            <a:solidFill>
              <a:srgbClr val="FFFFFF">
                <a:alpha val="98824"/>
              </a:srgbClr>
            </a:solidFill>
          </p:spPr>
        </p:sp>
        <p:sp>
          <p:nvSpPr>
            <p:cNvPr id="16" name="TextBox 1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7" name="Group 17"/>
          <p:cNvGrpSpPr/>
          <p:nvPr/>
        </p:nvGrpSpPr>
        <p:grpSpPr>
          <a:xfrm>
            <a:off x="4078404" y="2102423"/>
            <a:ext cx="2444023" cy="738348"/>
            <a:chOff x="0" y="0"/>
            <a:chExt cx="1006631" cy="304107"/>
          </a:xfrm>
        </p:grpSpPr>
        <p:sp>
          <p:nvSpPr>
            <p:cNvPr id="18" name="Freeform 18"/>
            <p:cNvSpPr/>
            <p:nvPr/>
          </p:nvSpPr>
          <p:spPr>
            <a:xfrm>
              <a:off x="0" y="0"/>
              <a:ext cx="1006631" cy="304107"/>
            </a:xfrm>
            <a:custGeom>
              <a:avLst/>
              <a:gdLst/>
              <a:ahLst/>
              <a:cxnLst/>
              <a:rect l="l" t="t" r="r" b="b"/>
              <a:pathLst>
                <a:path w="1006631" h="304107">
                  <a:moveTo>
                    <a:pt x="98199" y="0"/>
                  </a:moveTo>
                  <a:lnTo>
                    <a:pt x="908433" y="0"/>
                  </a:lnTo>
                  <a:cubicBezTo>
                    <a:pt x="962666" y="0"/>
                    <a:pt x="1006631" y="43965"/>
                    <a:pt x="1006631" y="98199"/>
                  </a:cubicBezTo>
                  <a:lnTo>
                    <a:pt x="1006631" y="205908"/>
                  </a:lnTo>
                  <a:cubicBezTo>
                    <a:pt x="1006631" y="231952"/>
                    <a:pt x="996285" y="256929"/>
                    <a:pt x="977869" y="275345"/>
                  </a:cubicBezTo>
                  <a:cubicBezTo>
                    <a:pt x="959454" y="293761"/>
                    <a:pt x="934476" y="304107"/>
                    <a:pt x="908433" y="304107"/>
                  </a:cubicBezTo>
                  <a:lnTo>
                    <a:pt x="98199" y="304107"/>
                  </a:lnTo>
                  <a:cubicBezTo>
                    <a:pt x="72155" y="304107"/>
                    <a:pt x="47177" y="293761"/>
                    <a:pt x="28762" y="275345"/>
                  </a:cubicBezTo>
                  <a:cubicBezTo>
                    <a:pt x="10346" y="256929"/>
                    <a:pt x="0" y="231952"/>
                    <a:pt x="0" y="205908"/>
                  </a:cubicBezTo>
                  <a:lnTo>
                    <a:pt x="0" y="98199"/>
                  </a:lnTo>
                  <a:cubicBezTo>
                    <a:pt x="0" y="72155"/>
                    <a:pt x="10346" y="47177"/>
                    <a:pt x="28762" y="28762"/>
                  </a:cubicBezTo>
                  <a:cubicBezTo>
                    <a:pt x="47177" y="10346"/>
                    <a:pt x="72155" y="0"/>
                    <a:pt x="98199" y="0"/>
                  </a:cubicBezTo>
                  <a:close/>
                </a:path>
              </a:pathLst>
            </a:custGeom>
            <a:solidFill>
              <a:srgbClr val="FFFFFF">
                <a:alpha val="98824"/>
              </a:srgbClr>
            </a:solidFill>
          </p:spPr>
        </p:sp>
        <p:sp>
          <p:nvSpPr>
            <p:cNvPr id="19" name="TextBox 1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7796503" y="6285393"/>
            <a:ext cx="1695716" cy="1333286"/>
            <a:chOff x="0" y="0"/>
            <a:chExt cx="621957" cy="489025"/>
          </a:xfrm>
        </p:grpSpPr>
        <p:sp>
          <p:nvSpPr>
            <p:cNvPr id="21" name="Freeform 21"/>
            <p:cNvSpPr/>
            <p:nvPr/>
          </p:nvSpPr>
          <p:spPr>
            <a:xfrm>
              <a:off x="0" y="0"/>
              <a:ext cx="621957" cy="489025"/>
            </a:xfrm>
            <a:custGeom>
              <a:avLst/>
              <a:gdLst/>
              <a:ahLst/>
              <a:cxnLst/>
              <a:rect l="l" t="t" r="r" b="b"/>
              <a:pathLst>
                <a:path w="621957" h="489025">
                  <a:moveTo>
                    <a:pt x="141533" y="0"/>
                  </a:moveTo>
                  <a:lnTo>
                    <a:pt x="480424" y="0"/>
                  </a:lnTo>
                  <a:cubicBezTo>
                    <a:pt x="517961" y="0"/>
                    <a:pt x="553961" y="14911"/>
                    <a:pt x="580503" y="41454"/>
                  </a:cubicBezTo>
                  <a:cubicBezTo>
                    <a:pt x="607046" y="67997"/>
                    <a:pt x="621957" y="103996"/>
                    <a:pt x="621957" y="141533"/>
                  </a:cubicBezTo>
                  <a:lnTo>
                    <a:pt x="621957" y="347492"/>
                  </a:lnTo>
                  <a:cubicBezTo>
                    <a:pt x="621957" y="385029"/>
                    <a:pt x="607046" y="421028"/>
                    <a:pt x="580503" y="447571"/>
                  </a:cubicBezTo>
                  <a:cubicBezTo>
                    <a:pt x="553961" y="474113"/>
                    <a:pt x="517961" y="489025"/>
                    <a:pt x="480424" y="489025"/>
                  </a:cubicBezTo>
                  <a:lnTo>
                    <a:pt x="141533" y="489025"/>
                  </a:lnTo>
                  <a:cubicBezTo>
                    <a:pt x="103996" y="489025"/>
                    <a:pt x="67997" y="474113"/>
                    <a:pt x="41454" y="447571"/>
                  </a:cubicBezTo>
                  <a:cubicBezTo>
                    <a:pt x="14911" y="421028"/>
                    <a:pt x="0" y="385029"/>
                    <a:pt x="0" y="347492"/>
                  </a:cubicBezTo>
                  <a:lnTo>
                    <a:pt x="0" y="141533"/>
                  </a:lnTo>
                  <a:cubicBezTo>
                    <a:pt x="0" y="103996"/>
                    <a:pt x="14911" y="67997"/>
                    <a:pt x="41454" y="41454"/>
                  </a:cubicBezTo>
                  <a:cubicBezTo>
                    <a:pt x="67997" y="14911"/>
                    <a:pt x="103996" y="0"/>
                    <a:pt x="141533" y="0"/>
                  </a:cubicBezTo>
                  <a:close/>
                </a:path>
              </a:pathLst>
            </a:custGeom>
            <a:solidFill>
              <a:srgbClr val="FFFFFF">
                <a:alpha val="98824"/>
              </a:srgbClr>
            </a:solidFill>
          </p:spPr>
        </p:sp>
        <p:sp>
          <p:nvSpPr>
            <p:cNvPr id="22" name="TextBox 2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7796503" y="4875906"/>
            <a:ext cx="1695716" cy="1333286"/>
            <a:chOff x="0" y="0"/>
            <a:chExt cx="621957" cy="489025"/>
          </a:xfrm>
        </p:grpSpPr>
        <p:sp>
          <p:nvSpPr>
            <p:cNvPr id="24" name="Freeform 24"/>
            <p:cNvSpPr/>
            <p:nvPr/>
          </p:nvSpPr>
          <p:spPr>
            <a:xfrm>
              <a:off x="0" y="0"/>
              <a:ext cx="621957" cy="489025"/>
            </a:xfrm>
            <a:custGeom>
              <a:avLst/>
              <a:gdLst/>
              <a:ahLst/>
              <a:cxnLst/>
              <a:rect l="l" t="t" r="r" b="b"/>
              <a:pathLst>
                <a:path w="621957" h="489025">
                  <a:moveTo>
                    <a:pt x="141533" y="0"/>
                  </a:moveTo>
                  <a:lnTo>
                    <a:pt x="480424" y="0"/>
                  </a:lnTo>
                  <a:cubicBezTo>
                    <a:pt x="517961" y="0"/>
                    <a:pt x="553961" y="14911"/>
                    <a:pt x="580503" y="41454"/>
                  </a:cubicBezTo>
                  <a:cubicBezTo>
                    <a:pt x="607046" y="67997"/>
                    <a:pt x="621957" y="103996"/>
                    <a:pt x="621957" y="141533"/>
                  </a:cubicBezTo>
                  <a:lnTo>
                    <a:pt x="621957" y="347492"/>
                  </a:lnTo>
                  <a:cubicBezTo>
                    <a:pt x="621957" y="385029"/>
                    <a:pt x="607046" y="421028"/>
                    <a:pt x="580503" y="447571"/>
                  </a:cubicBezTo>
                  <a:cubicBezTo>
                    <a:pt x="553961" y="474113"/>
                    <a:pt x="517961" y="489025"/>
                    <a:pt x="480424" y="489025"/>
                  </a:cubicBezTo>
                  <a:lnTo>
                    <a:pt x="141533" y="489025"/>
                  </a:lnTo>
                  <a:cubicBezTo>
                    <a:pt x="103996" y="489025"/>
                    <a:pt x="67997" y="474113"/>
                    <a:pt x="41454" y="447571"/>
                  </a:cubicBezTo>
                  <a:cubicBezTo>
                    <a:pt x="14911" y="421028"/>
                    <a:pt x="0" y="385029"/>
                    <a:pt x="0" y="347492"/>
                  </a:cubicBezTo>
                  <a:lnTo>
                    <a:pt x="0" y="141533"/>
                  </a:lnTo>
                  <a:cubicBezTo>
                    <a:pt x="0" y="103996"/>
                    <a:pt x="14911" y="67997"/>
                    <a:pt x="41454" y="41454"/>
                  </a:cubicBezTo>
                  <a:cubicBezTo>
                    <a:pt x="67997" y="14911"/>
                    <a:pt x="103996" y="0"/>
                    <a:pt x="141533" y="0"/>
                  </a:cubicBezTo>
                  <a:close/>
                </a:path>
              </a:pathLst>
            </a:custGeom>
            <a:solidFill>
              <a:srgbClr val="FFFFFF">
                <a:alpha val="98824"/>
              </a:srgbClr>
            </a:solidFill>
          </p:spPr>
        </p:sp>
        <p:sp>
          <p:nvSpPr>
            <p:cNvPr id="25" name="TextBox 2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rot="-380135">
            <a:off x="3114311" y="3870192"/>
            <a:ext cx="737549" cy="737549"/>
          </a:xfrm>
          <a:custGeom>
            <a:avLst/>
            <a:gdLst/>
            <a:ahLst/>
            <a:cxnLst/>
            <a:rect l="l" t="t" r="r" b="b"/>
            <a:pathLst>
              <a:path w="737549" h="737549">
                <a:moveTo>
                  <a:pt x="0" y="0"/>
                </a:moveTo>
                <a:lnTo>
                  <a:pt x="737548" y="0"/>
                </a:lnTo>
                <a:lnTo>
                  <a:pt x="737548" y="737549"/>
                </a:lnTo>
                <a:lnTo>
                  <a:pt x="0" y="737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rot="-380135">
            <a:off x="3114311" y="4432518"/>
            <a:ext cx="737549" cy="737549"/>
          </a:xfrm>
          <a:custGeom>
            <a:avLst/>
            <a:gdLst/>
            <a:ahLst/>
            <a:cxnLst/>
            <a:rect l="l" t="t" r="r" b="b"/>
            <a:pathLst>
              <a:path w="737549" h="737549">
                <a:moveTo>
                  <a:pt x="0" y="0"/>
                </a:moveTo>
                <a:lnTo>
                  <a:pt x="737548" y="0"/>
                </a:lnTo>
                <a:lnTo>
                  <a:pt x="737548" y="737549"/>
                </a:lnTo>
                <a:lnTo>
                  <a:pt x="0" y="737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3" name="Group 33"/>
          <p:cNvGrpSpPr/>
          <p:nvPr/>
        </p:nvGrpSpPr>
        <p:grpSpPr>
          <a:xfrm>
            <a:off x="10842134" y="4188731"/>
            <a:ext cx="1658132" cy="899587"/>
            <a:chOff x="0" y="0"/>
            <a:chExt cx="608172" cy="329952"/>
          </a:xfrm>
        </p:grpSpPr>
        <p:sp>
          <p:nvSpPr>
            <p:cNvPr id="34" name="Freeform 34"/>
            <p:cNvSpPr/>
            <p:nvPr/>
          </p:nvSpPr>
          <p:spPr>
            <a:xfrm>
              <a:off x="0" y="0"/>
              <a:ext cx="608172" cy="329952"/>
            </a:xfrm>
            <a:custGeom>
              <a:avLst/>
              <a:gdLst/>
              <a:ahLst/>
              <a:cxnLst/>
              <a:rect l="l" t="t" r="r" b="b"/>
              <a:pathLst>
                <a:path w="608172" h="329952">
                  <a:moveTo>
                    <a:pt x="144741" y="0"/>
                  </a:moveTo>
                  <a:lnTo>
                    <a:pt x="463431" y="0"/>
                  </a:lnTo>
                  <a:cubicBezTo>
                    <a:pt x="501819" y="0"/>
                    <a:pt x="538634" y="15249"/>
                    <a:pt x="565778" y="42394"/>
                  </a:cubicBezTo>
                  <a:cubicBezTo>
                    <a:pt x="592923" y="69538"/>
                    <a:pt x="608172" y="106353"/>
                    <a:pt x="608172" y="144741"/>
                  </a:cubicBezTo>
                  <a:lnTo>
                    <a:pt x="608172" y="185211"/>
                  </a:lnTo>
                  <a:cubicBezTo>
                    <a:pt x="608172" y="223599"/>
                    <a:pt x="592923" y="260414"/>
                    <a:pt x="565778" y="287558"/>
                  </a:cubicBezTo>
                  <a:cubicBezTo>
                    <a:pt x="538634" y="314702"/>
                    <a:pt x="501819" y="329952"/>
                    <a:pt x="463431" y="329952"/>
                  </a:cubicBezTo>
                  <a:lnTo>
                    <a:pt x="144741" y="329952"/>
                  </a:lnTo>
                  <a:cubicBezTo>
                    <a:pt x="106353" y="329952"/>
                    <a:pt x="69538" y="314702"/>
                    <a:pt x="42394" y="287558"/>
                  </a:cubicBezTo>
                  <a:cubicBezTo>
                    <a:pt x="15249" y="260414"/>
                    <a:pt x="0" y="223599"/>
                    <a:pt x="0" y="185211"/>
                  </a:cubicBezTo>
                  <a:lnTo>
                    <a:pt x="0" y="144741"/>
                  </a:lnTo>
                  <a:cubicBezTo>
                    <a:pt x="0" y="106353"/>
                    <a:pt x="15249" y="69538"/>
                    <a:pt x="42394" y="42394"/>
                  </a:cubicBezTo>
                  <a:cubicBezTo>
                    <a:pt x="69538" y="15249"/>
                    <a:pt x="106353" y="0"/>
                    <a:pt x="144741" y="0"/>
                  </a:cubicBezTo>
                  <a:close/>
                </a:path>
              </a:pathLst>
            </a:custGeom>
            <a:solidFill>
              <a:srgbClr val="FFFFFF">
                <a:alpha val="98824"/>
              </a:srgbClr>
            </a:solidFill>
          </p:spPr>
        </p:sp>
        <p:sp>
          <p:nvSpPr>
            <p:cNvPr id="35" name="TextBox 3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8" name="Freeform 28"/>
          <p:cNvSpPr/>
          <p:nvPr/>
        </p:nvSpPr>
        <p:spPr>
          <a:xfrm rot="-380135">
            <a:off x="3080517" y="5055747"/>
            <a:ext cx="737549" cy="737549"/>
          </a:xfrm>
          <a:custGeom>
            <a:avLst/>
            <a:gdLst/>
            <a:ahLst/>
            <a:cxnLst/>
            <a:rect l="l" t="t" r="r" b="b"/>
            <a:pathLst>
              <a:path w="737549" h="737549">
                <a:moveTo>
                  <a:pt x="0" y="0"/>
                </a:moveTo>
                <a:lnTo>
                  <a:pt x="737549" y="0"/>
                </a:lnTo>
                <a:lnTo>
                  <a:pt x="737549" y="737549"/>
                </a:lnTo>
                <a:lnTo>
                  <a:pt x="0" y="7375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9" name="Group 29"/>
          <p:cNvGrpSpPr/>
          <p:nvPr/>
        </p:nvGrpSpPr>
        <p:grpSpPr>
          <a:xfrm>
            <a:off x="7796503" y="3469421"/>
            <a:ext cx="1695716" cy="1333286"/>
            <a:chOff x="0" y="0"/>
            <a:chExt cx="621957" cy="489025"/>
          </a:xfrm>
        </p:grpSpPr>
        <p:sp>
          <p:nvSpPr>
            <p:cNvPr id="30" name="Freeform 30"/>
            <p:cNvSpPr/>
            <p:nvPr/>
          </p:nvSpPr>
          <p:spPr>
            <a:xfrm>
              <a:off x="0" y="0"/>
              <a:ext cx="621957" cy="489025"/>
            </a:xfrm>
            <a:custGeom>
              <a:avLst/>
              <a:gdLst/>
              <a:ahLst/>
              <a:cxnLst/>
              <a:rect l="l" t="t" r="r" b="b"/>
              <a:pathLst>
                <a:path w="621957" h="489025">
                  <a:moveTo>
                    <a:pt x="141533" y="0"/>
                  </a:moveTo>
                  <a:lnTo>
                    <a:pt x="480424" y="0"/>
                  </a:lnTo>
                  <a:cubicBezTo>
                    <a:pt x="517961" y="0"/>
                    <a:pt x="553961" y="14911"/>
                    <a:pt x="580503" y="41454"/>
                  </a:cubicBezTo>
                  <a:cubicBezTo>
                    <a:pt x="607046" y="67997"/>
                    <a:pt x="621957" y="103996"/>
                    <a:pt x="621957" y="141533"/>
                  </a:cubicBezTo>
                  <a:lnTo>
                    <a:pt x="621957" y="347492"/>
                  </a:lnTo>
                  <a:cubicBezTo>
                    <a:pt x="621957" y="385029"/>
                    <a:pt x="607046" y="421028"/>
                    <a:pt x="580503" y="447571"/>
                  </a:cubicBezTo>
                  <a:cubicBezTo>
                    <a:pt x="553961" y="474113"/>
                    <a:pt x="517961" y="489025"/>
                    <a:pt x="480424" y="489025"/>
                  </a:cubicBezTo>
                  <a:lnTo>
                    <a:pt x="141533" y="489025"/>
                  </a:lnTo>
                  <a:cubicBezTo>
                    <a:pt x="103996" y="489025"/>
                    <a:pt x="67997" y="474113"/>
                    <a:pt x="41454" y="447571"/>
                  </a:cubicBezTo>
                  <a:cubicBezTo>
                    <a:pt x="14911" y="421028"/>
                    <a:pt x="0" y="385029"/>
                    <a:pt x="0" y="347492"/>
                  </a:cubicBezTo>
                  <a:lnTo>
                    <a:pt x="0" y="141533"/>
                  </a:lnTo>
                  <a:cubicBezTo>
                    <a:pt x="0" y="103996"/>
                    <a:pt x="14911" y="67997"/>
                    <a:pt x="41454" y="41454"/>
                  </a:cubicBezTo>
                  <a:cubicBezTo>
                    <a:pt x="67997" y="14911"/>
                    <a:pt x="103996" y="0"/>
                    <a:pt x="141533" y="0"/>
                  </a:cubicBezTo>
                  <a:close/>
                </a:path>
              </a:pathLst>
            </a:custGeom>
            <a:solidFill>
              <a:srgbClr val="FFFFFF">
                <a:alpha val="98824"/>
              </a:srgbClr>
            </a:solidFill>
          </p:spPr>
        </p:sp>
        <p:sp>
          <p:nvSpPr>
            <p:cNvPr id="31" name="TextBox 3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2" name="Freeform 32"/>
          <p:cNvSpPr/>
          <p:nvPr/>
        </p:nvSpPr>
        <p:spPr>
          <a:xfrm rot="-4091656">
            <a:off x="6944834" y="4137822"/>
            <a:ext cx="726632" cy="726632"/>
          </a:xfrm>
          <a:custGeom>
            <a:avLst/>
            <a:gdLst/>
            <a:ahLst/>
            <a:cxnLst/>
            <a:rect l="l" t="t" r="r" b="b"/>
            <a:pathLst>
              <a:path w="726632" h="726632">
                <a:moveTo>
                  <a:pt x="0" y="0"/>
                </a:moveTo>
                <a:lnTo>
                  <a:pt x="726631" y="0"/>
                </a:lnTo>
                <a:lnTo>
                  <a:pt x="726631" y="726632"/>
                </a:lnTo>
                <a:lnTo>
                  <a:pt x="0" y="726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36" name="Group 36"/>
          <p:cNvGrpSpPr/>
          <p:nvPr/>
        </p:nvGrpSpPr>
        <p:grpSpPr>
          <a:xfrm>
            <a:off x="10860926" y="6649170"/>
            <a:ext cx="1658132" cy="899587"/>
            <a:chOff x="0" y="0"/>
            <a:chExt cx="608172" cy="329952"/>
          </a:xfrm>
        </p:grpSpPr>
        <p:sp>
          <p:nvSpPr>
            <p:cNvPr id="37" name="Freeform 37"/>
            <p:cNvSpPr/>
            <p:nvPr/>
          </p:nvSpPr>
          <p:spPr>
            <a:xfrm>
              <a:off x="0" y="0"/>
              <a:ext cx="608172" cy="329952"/>
            </a:xfrm>
            <a:custGeom>
              <a:avLst/>
              <a:gdLst/>
              <a:ahLst/>
              <a:cxnLst/>
              <a:rect l="l" t="t" r="r" b="b"/>
              <a:pathLst>
                <a:path w="608172" h="329952">
                  <a:moveTo>
                    <a:pt x="144741" y="0"/>
                  </a:moveTo>
                  <a:lnTo>
                    <a:pt x="463431" y="0"/>
                  </a:lnTo>
                  <a:cubicBezTo>
                    <a:pt x="501819" y="0"/>
                    <a:pt x="538634" y="15249"/>
                    <a:pt x="565778" y="42394"/>
                  </a:cubicBezTo>
                  <a:cubicBezTo>
                    <a:pt x="592923" y="69538"/>
                    <a:pt x="608172" y="106353"/>
                    <a:pt x="608172" y="144741"/>
                  </a:cubicBezTo>
                  <a:lnTo>
                    <a:pt x="608172" y="185211"/>
                  </a:lnTo>
                  <a:cubicBezTo>
                    <a:pt x="608172" y="223599"/>
                    <a:pt x="592923" y="260414"/>
                    <a:pt x="565778" y="287558"/>
                  </a:cubicBezTo>
                  <a:cubicBezTo>
                    <a:pt x="538634" y="314702"/>
                    <a:pt x="501819" y="329952"/>
                    <a:pt x="463431" y="329952"/>
                  </a:cubicBezTo>
                  <a:lnTo>
                    <a:pt x="144741" y="329952"/>
                  </a:lnTo>
                  <a:cubicBezTo>
                    <a:pt x="106353" y="329952"/>
                    <a:pt x="69538" y="314702"/>
                    <a:pt x="42394" y="287558"/>
                  </a:cubicBezTo>
                  <a:cubicBezTo>
                    <a:pt x="15249" y="260414"/>
                    <a:pt x="0" y="223599"/>
                    <a:pt x="0" y="185211"/>
                  </a:cubicBezTo>
                  <a:lnTo>
                    <a:pt x="0" y="144741"/>
                  </a:lnTo>
                  <a:cubicBezTo>
                    <a:pt x="0" y="106353"/>
                    <a:pt x="15249" y="69538"/>
                    <a:pt x="42394" y="42394"/>
                  </a:cubicBezTo>
                  <a:cubicBezTo>
                    <a:pt x="69538" y="15249"/>
                    <a:pt x="106353" y="0"/>
                    <a:pt x="144741" y="0"/>
                  </a:cubicBezTo>
                  <a:close/>
                </a:path>
              </a:pathLst>
            </a:custGeom>
            <a:solidFill>
              <a:srgbClr val="FFFFFF">
                <a:alpha val="98824"/>
              </a:srgbClr>
            </a:solidFill>
          </p:spPr>
        </p:sp>
        <p:sp>
          <p:nvSpPr>
            <p:cNvPr id="38" name="TextBox 3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39" name="Group 39"/>
          <p:cNvGrpSpPr/>
          <p:nvPr/>
        </p:nvGrpSpPr>
        <p:grpSpPr>
          <a:xfrm>
            <a:off x="10860926" y="7662023"/>
            <a:ext cx="1658132" cy="899587"/>
            <a:chOff x="0" y="0"/>
            <a:chExt cx="608172" cy="329952"/>
          </a:xfrm>
        </p:grpSpPr>
        <p:sp>
          <p:nvSpPr>
            <p:cNvPr id="40" name="Freeform 40"/>
            <p:cNvSpPr/>
            <p:nvPr/>
          </p:nvSpPr>
          <p:spPr>
            <a:xfrm>
              <a:off x="0" y="0"/>
              <a:ext cx="608172" cy="329952"/>
            </a:xfrm>
            <a:custGeom>
              <a:avLst/>
              <a:gdLst/>
              <a:ahLst/>
              <a:cxnLst/>
              <a:rect l="l" t="t" r="r" b="b"/>
              <a:pathLst>
                <a:path w="608172" h="329952">
                  <a:moveTo>
                    <a:pt x="144741" y="0"/>
                  </a:moveTo>
                  <a:lnTo>
                    <a:pt x="463431" y="0"/>
                  </a:lnTo>
                  <a:cubicBezTo>
                    <a:pt x="501819" y="0"/>
                    <a:pt x="538634" y="15249"/>
                    <a:pt x="565778" y="42394"/>
                  </a:cubicBezTo>
                  <a:cubicBezTo>
                    <a:pt x="592923" y="69538"/>
                    <a:pt x="608172" y="106353"/>
                    <a:pt x="608172" y="144741"/>
                  </a:cubicBezTo>
                  <a:lnTo>
                    <a:pt x="608172" y="185211"/>
                  </a:lnTo>
                  <a:cubicBezTo>
                    <a:pt x="608172" y="223599"/>
                    <a:pt x="592923" y="260414"/>
                    <a:pt x="565778" y="287558"/>
                  </a:cubicBezTo>
                  <a:cubicBezTo>
                    <a:pt x="538634" y="314702"/>
                    <a:pt x="501819" y="329952"/>
                    <a:pt x="463431" y="329952"/>
                  </a:cubicBezTo>
                  <a:lnTo>
                    <a:pt x="144741" y="329952"/>
                  </a:lnTo>
                  <a:cubicBezTo>
                    <a:pt x="106353" y="329952"/>
                    <a:pt x="69538" y="314702"/>
                    <a:pt x="42394" y="287558"/>
                  </a:cubicBezTo>
                  <a:cubicBezTo>
                    <a:pt x="15249" y="260414"/>
                    <a:pt x="0" y="223599"/>
                    <a:pt x="0" y="185211"/>
                  </a:cubicBezTo>
                  <a:lnTo>
                    <a:pt x="0" y="144741"/>
                  </a:lnTo>
                  <a:cubicBezTo>
                    <a:pt x="0" y="106353"/>
                    <a:pt x="15249" y="69538"/>
                    <a:pt x="42394" y="42394"/>
                  </a:cubicBezTo>
                  <a:cubicBezTo>
                    <a:pt x="69538" y="15249"/>
                    <a:pt x="106353" y="0"/>
                    <a:pt x="144741" y="0"/>
                  </a:cubicBezTo>
                  <a:close/>
                </a:path>
              </a:pathLst>
            </a:custGeom>
            <a:solidFill>
              <a:srgbClr val="FFFFFF">
                <a:alpha val="98824"/>
              </a:srgbClr>
            </a:solidFill>
          </p:spPr>
        </p:sp>
        <p:sp>
          <p:nvSpPr>
            <p:cNvPr id="41" name="TextBox 4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42" name="Freeform 42"/>
          <p:cNvSpPr/>
          <p:nvPr/>
        </p:nvSpPr>
        <p:spPr>
          <a:xfrm rot="778295">
            <a:off x="9229036" y="4787701"/>
            <a:ext cx="1748352" cy="1748352"/>
          </a:xfrm>
          <a:custGeom>
            <a:avLst/>
            <a:gdLst/>
            <a:ahLst/>
            <a:cxnLst/>
            <a:rect l="l" t="t" r="r" b="b"/>
            <a:pathLst>
              <a:path w="1748352" h="1748352">
                <a:moveTo>
                  <a:pt x="0" y="0"/>
                </a:moveTo>
                <a:lnTo>
                  <a:pt x="1748352" y="0"/>
                </a:lnTo>
                <a:lnTo>
                  <a:pt x="1748352" y="1748352"/>
                </a:lnTo>
                <a:lnTo>
                  <a:pt x="0" y="174835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6" name="Freeform 46"/>
          <p:cNvSpPr/>
          <p:nvPr/>
        </p:nvSpPr>
        <p:spPr>
          <a:xfrm rot="-675868">
            <a:off x="9569400" y="3794112"/>
            <a:ext cx="951102" cy="951102"/>
          </a:xfrm>
          <a:custGeom>
            <a:avLst/>
            <a:gdLst/>
            <a:ahLst/>
            <a:cxnLst/>
            <a:rect l="l" t="t" r="r" b="b"/>
            <a:pathLst>
              <a:path w="951102" h="951102">
                <a:moveTo>
                  <a:pt x="0" y="0"/>
                </a:moveTo>
                <a:lnTo>
                  <a:pt x="951102" y="0"/>
                </a:lnTo>
                <a:lnTo>
                  <a:pt x="951102" y="951102"/>
                </a:lnTo>
                <a:lnTo>
                  <a:pt x="0" y="9511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7" name="Freeform 47"/>
          <p:cNvSpPr/>
          <p:nvPr/>
        </p:nvSpPr>
        <p:spPr>
          <a:xfrm rot="193251">
            <a:off x="9454488" y="4364686"/>
            <a:ext cx="1267320" cy="1267320"/>
          </a:xfrm>
          <a:custGeom>
            <a:avLst/>
            <a:gdLst/>
            <a:ahLst/>
            <a:cxnLst/>
            <a:rect l="l" t="t" r="r" b="b"/>
            <a:pathLst>
              <a:path w="1267320" h="1267320">
                <a:moveTo>
                  <a:pt x="0" y="0"/>
                </a:moveTo>
                <a:lnTo>
                  <a:pt x="1267320" y="0"/>
                </a:lnTo>
                <a:lnTo>
                  <a:pt x="1267320" y="1267319"/>
                </a:lnTo>
                <a:lnTo>
                  <a:pt x="0" y="12673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3" name="TextBox 43"/>
          <p:cNvSpPr txBox="1"/>
          <p:nvPr/>
        </p:nvSpPr>
        <p:spPr>
          <a:xfrm>
            <a:off x="7899339" y="5094360"/>
            <a:ext cx="1507152" cy="870804"/>
          </a:xfrm>
          <a:prstGeom prst="rect">
            <a:avLst/>
          </a:prstGeom>
        </p:spPr>
        <p:txBody>
          <a:bodyPr lIns="0" tIns="0" rIns="0" bIns="0" rtlCol="0" anchor="t">
            <a:spAutoFit/>
          </a:bodyPr>
          <a:lstStyle/>
          <a:p>
            <a:pPr algn="ctr">
              <a:lnSpc>
                <a:spcPts val="2394"/>
              </a:lnSpc>
            </a:pPr>
            <a:r>
              <a:rPr lang="en-US" sz="1710">
                <a:solidFill>
                  <a:srgbClr val="100F0D"/>
                </a:solidFill>
                <a:latin typeface="Montserrat Light"/>
              </a:rPr>
              <a:t>Patrick           1</a:t>
            </a:r>
          </a:p>
          <a:p>
            <a:pPr algn="ctr">
              <a:lnSpc>
                <a:spcPts val="2394"/>
              </a:lnSpc>
            </a:pPr>
            <a:r>
              <a:rPr lang="en-US" sz="1710">
                <a:solidFill>
                  <a:srgbClr val="100F0D"/>
                </a:solidFill>
                <a:latin typeface="Montserrat Light"/>
              </a:rPr>
              <a:t>Spongebob  1</a:t>
            </a:r>
          </a:p>
          <a:p>
            <a:pPr algn="ctr">
              <a:lnSpc>
                <a:spcPts val="2394"/>
              </a:lnSpc>
            </a:pPr>
            <a:r>
              <a:rPr lang="en-US" sz="1710">
                <a:solidFill>
                  <a:srgbClr val="100F0D"/>
                </a:solidFill>
                <a:latin typeface="Montserrat Light"/>
              </a:rPr>
              <a:t>Patchy           1</a:t>
            </a:r>
          </a:p>
        </p:txBody>
      </p:sp>
      <p:sp>
        <p:nvSpPr>
          <p:cNvPr id="49" name="Freeform 49"/>
          <p:cNvSpPr/>
          <p:nvPr/>
        </p:nvSpPr>
        <p:spPr>
          <a:xfrm rot="-611210">
            <a:off x="9614073" y="7178066"/>
            <a:ext cx="1037358" cy="1037358"/>
          </a:xfrm>
          <a:custGeom>
            <a:avLst/>
            <a:gdLst/>
            <a:ahLst/>
            <a:cxnLst/>
            <a:rect l="l" t="t" r="r" b="b"/>
            <a:pathLst>
              <a:path w="1037358" h="1037358">
                <a:moveTo>
                  <a:pt x="0" y="0"/>
                </a:moveTo>
                <a:lnTo>
                  <a:pt x="1037357" y="0"/>
                </a:lnTo>
                <a:lnTo>
                  <a:pt x="1037357" y="1037358"/>
                </a:lnTo>
                <a:lnTo>
                  <a:pt x="0" y="10373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4" name="Freeform 44"/>
          <p:cNvSpPr/>
          <p:nvPr/>
        </p:nvSpPr>
        <p:spPr>
          <a:xfrm rot="-2700000">
            <a:off x="6954828" y="5042525"/>
            <a:ext cx="697267" cy="697267"/>
          </a:xfrm>
          <a:custGeom>
            <a:avLst/>
            <a:gdLst/>
            <a:ahLst/>
            <a:cxnLst/>
            <a:rect l="l" t="t" r="r" b="b"/>
            <a:pathLst>
              <a:path w="697267" h="697267">
                <a:moveTo>
                  <a:pt x="0" y="0"/>
                </a:moveTo>
                <a:lnTo>
                  <a:pt x="697266" y="0"/>
                </a:lnTo>
                <a:lnTo>
                  <a:pt x="697266" y="697267"/>
                </a:lnTo>
                <a:lnTo>
                  <a:pt x="0" y="6972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5" name="Freeform 45"/>
          <p:cNvSpPr/>
          <p:nvPr/>
        </p:nvSpPr>
        <p:spPr>
          <a:xfrm rot="-1016283">
            <a:off x="6911782" y="5885850"/>
            <a:ext cx="726632" cy="726632"/>
          </a:xfrm>
          <a:custGeom>
            <a:avLst/>
            <a:gdLst/>
            <a:ahLst/>
            <a:cxnLst/>
            <a:rect l="l" t="t" r="r" b="b"/>
            <a:pathLst>
              <a:path w="726632" h="726632">
                <a:moveTo>
                  <a:pt x="0" y="0"/>
                </a:moveTo>
                <a:lnTo>
                  <a:pt x="726632" y="0"/>
                </a:lnTo>
                <a:lnTo>
                  <a:pt x="726632" y="726632"/>
                </a:lnTo>
                <a:lnTo>
                  <a:pt x="0" y="7266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0" name="TextBox 50"/>
          <p:cNvSpPr txBox="1"/>
          <p:nvPr/>
        </p:nvSpPr>
        <p:spPr>
          <a:xfrm>
            <a:off x="454485" y="3601392"/>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Spongebob Patrick Gary </a:t>
            </a:r>
          </a:p>
        </p:txBody>
      </p:sp>
      <p:sp>
        <p:nvSpPr>
          <p:cNvPr id="51" name="TextBox 51"/>
          <p:cNvSpPr txBox="1"/>
          <p:nvPr/>
        </p:nvSpPr>
        <p:spPr>
          <a:xfrm>
            <a:off x="454485" y="4272342"/>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Patrick Spongebob Patchy</a:t>
            </a:r>
          </a:p>
        </p:txBody>
      </p:sp>
      <p:sp>
        <p:nvSpPr>
          <p:cNvPr id="52" name="TextBox 52"/>
          <p:cNvSpPr txBox="1"/>
          <p:nvPr/>
        </p:nvSpPr>
        <p:spPr>
          <a:xfrm>
            <a:off x="454485" y="5006388"/>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Patchy Gary Spongebob </a:t>
            </a:r>
          </a:p>
        </p:txBody>
      </p:sp>
      <p:sp>
        <p:nvSpPr>
          <p:cNvPr id="53" name="TextBox 53"/>
          <p:cNvSpPr txBox="1"/>
          <p:nvPr/>
        </p:nvSpPr>
        <p:spPr>
          <a:xfrm>
            <a:off x="4078404" y="4439280"/>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Spongebob Patrick Gary </a:t>
            </a:r>
          </a:p>
        </p:txBody>
      </p:sp>
      <p:sp>
        <p:nvSpPr>
          <p:cNvPr id="54" name="TextBox 54"/>
          <p:cNvSpPr txBox="1"/>
          <p:nvPr/>
        </p:nvSpPr>
        <p:spPr>
          <a:xfrm>
            <a:off x="4081256" y="5145112"/>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Patrick Spongebob Patchy</a:t>
            </a:r>
          </a:p>
        </p:txBody>
      </p:sp>
      <p:sp>
        <p:nvSpPr>
          <p:cNvPr id="55" name="TextBox 55"/>
          <p:cNvSpPr txBox="1"/>
          <p:nvPr/>
        </p:nvSpPr>
        <p:spPr>
          <a:xfrm>
            <a:off x="4078404" y="5842318"/>
            <a:ext cx="2534389"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Patchy Gary Spongebob </a:t>
            </a:r>
          </a:p>
        </p:txBody>
      </p:sp>
      <p:sp>
        <p:nvSpPr>
          <p:cNvPr id="59" name="TextBox 59"/>
          <p:cNvSpPr txBox="1"/>
          <p:nvPr/>
        </p:nvSpPr>
        <p:spPr>
          <a:xfrm>
            <a:off x="11095703" y="4361610"/>
            <a:ext cx="1150994" cy="575583"/>
          </a:xfrm>
          <a:prstGeom prst="rect">
            <a:avLst/>
          </a:prstGeom>
        </p:spPr>
        <p:txBody>
          <a:bodyPr lIns="0" tIns="0" rIns="0" bIns="0" rtlCol="0" anchor="t">
            <a:spAutoFit/>
          </a:bodyPr>
          <a:lstStyle/>
          <a:p>
            <a:pPr algn="ctr">
              <a:lnSpc>
                <a:spcPts val="2394"/>
              </a:lnSpc>
            </a:pPr>
            <a:r>
              <a:rPr lang="en-US" sz="1710" dirty="0">
                <a:solidFill>
                  <a:srgbClr val="100F0D"/>
                </a:solidFill>
                <a:latin typeface="Montserrat Light"/>
              </a:rPr>
              <a:t>Patrick     1</a:t>
            </a:r>
          </a:p>
          <a:p>
            <a:pPr algn="ctr">
              <a:lnSpc>
                <a:spcPts val="2394"/>
              </a:lnSpc>
            </a:pPr>
            <a:r>
              <a:rPr lang="en-US" sz="1710" dirty="0">
                <a:solidFill>
                  <a:srgbClr val="100F0D"/>
                </a:solidFill>
                <a:latin typeface="Montserrat Light"/>
              </a:rPr>
              <a:t>Patrick     1</a:t>
            </a:r>
          </a:p>
        </p:txBody>
      </p:sp>
      <p:sp>
        <p:nvSpPr>
          <p:cNvPr id="56" name="TextBox 56"/>
          <p:cNvSpPr txBox="1"/>
          <p:nvPr/>
        </p:nvSpPr>
        <p:spPr>
          <a:xfrm>
            <a:off x="4162075" y="2240875"/>
            <a:ext cx="2276681" cy="413819"/>
          </a:xfrm>
          <a:prstGeom prst="rect">
            <a:avLst/>
          </a:prstGeom>
        </p:spPr>
        <p:txBody>
          <a:bodyPr lIns="0" tIns="0" rIns="0" bIns="0" rtlCol="0" anchor="t">
            <a:spAutoFit/>
          </a:bodyPr>
          <a:lstStyle/>
          <a:p>
            <a:pPr marL="0" lvl="0" indent="0" algn="ctr">
              <a:lnSpc>
                <a:spcPts val="3328"/>
              </a:lnSpc>
              <a:spcBef>
                <a:spcPct val="0"/>
              </a:spcBef>
            </a:pPr>
            <a:r>
              <a:rPr lang="en-US" sz="2411" spc="236">
                <a:solidFill>
                  <a:srgbClr val="231F20"/>
                </a:solidFill>
                <a:latin typeface="Oswald"/>
              </a:rPr>
              <a:t>SPLITTING</a:t>
            </a:r>
          </a:p>
        </p:txBody>
      </p:sp>
      <p:sp>
        <p:nvSpPr>
          <p:cNvPr id="57" name="TextBox 57"/>
          <p:cNvSpPr txBox="1"/>
          <p:nvPr/>
        </p:nvSpPr>
        <p:spPr>
          <a:xfrm>
            <a:off x="7899339" y="3681804"/>
            <a:ext cx="1490044" cy="870911"/>
          </a:xfrm>
          <a:prstGeom prst="rect">
            <a:avLst/>
          </a:prstGeom>
        </p:spPr>
        <p:txBody>
          <a:bodyPr lIns="0" tIns="0" rIns="0" bIns="0" rtlCol="0" anchor="t">
            <a:spAutoFit/>
          </a:bodyPr>
          <a:lstStyle/>
          <a:p>
            <a:pPr algn="ctr">
              <a:lnSpc>
                <a:spcPts val="2388"/>
              </a:lnSpc>
            </a:pPr>
            <a:r>
              <a:rPr lang="en-US" sz="1705" dirty="0" err="1">
                <a:solidFill>
                  <a:srgbClr val="100F0D"/>
                </a:solidFill>
                <a:latin typeface="Montserrat Light"/>
              </a:rPr>
              <a:t>Spongebob</a:t>
            </a:r>
            <a:r>
              <a:rPr lang="en-US" sz="1705" dirty="0">
                <a:solidFill>
                  <a:srgbClr val="100F0D"/>
                </a:solidFill>
                <a:latin typeface="Montserrat Light"/>
              </a:rPr>
              <a:t>  1</a:t>
            </a:r>
          </a:p>
          <a:p>
            <a:pPr algn="ctr">
              <a:lnSpc>
                <a:spcPts val="2388"/>
              </a:lnSpc>
            </a:pPr>
            <a:r>
              <a:rPr lang="en-US" sz="1705" dirty="0">
                <a:solidFill>
                  <a:srgbClr val="100F0D"/>
                </a:solidFill>
                <a:latin typeface="Montserrat Light"/>
              </a:rPr>
              <a:t>Patrick          1</a:t>
            </a:r>
          </a:p>
          <a:p>
            <a:pPr algn="ctr">
              <a:lnSpc>
                <a:spcPts val="2388"/>
              </a:lnSpc>
            </a:pPr>
            <a:r>
              <a:rPr lang="en-US" sz="1705" dirty="0">
                <a:solidFill>
                  <a:srgbClr val="100F0D"/>
                </a:solidFill>
                <a:latin typeface="Montserrat Light"/>
              </a:rPr>
              <a:t>Gary              1</a:t>
            </a:r>
          </a:p>
        </p:txBody>
      </p:sp>
      <p:sp>
        <p:nvSpPr>
          <p:cNvPr id="58" name="TextBox 58"/>
          <p:cNvSpPr txBox="1"/>
          <p:nvPr/>
        </p:nvSpPr>
        <p:spPr>
          <a:xfrm>
            <a:off x="7879508" y="6504468"/>
            <a:ext cx="1529706" cy="870804"/>
          </a:xfrm>
          <a:prstGeom prst="rect">
            <a:avLst/>
          </a:prstGeom>
        </p:spPr>
        <p:txBody>
          <a:bodyPr lIns="0" tIns="0" rIns="0" bIns="0" rtlCol="0" anchor="t">
            <a:spAutoFit/>
          </a:bodyPr>
          <a:lstStyle/>
          <a:p>
            <a:pPr algn="ctr">
              <a:lnSpc>
                <a:spcPts val="2393"/>
              </a:lnSpc>
            </a:pPr>
            <a:r>
              <a:rPr lang="en-US" sz="1709">
                <a:solidFill>
                  <a:srgbClr val="100F0D"/>
                </a:solidFill>
                <a:latin typeface="Montserrat Light"/>
              </a:rPr>
              <a:t>Patchy           1</a:t>
            </a:r>
          </a:p>
          <a:p>
            <a:pPr algn="ctr">
              <a:lnSpc>
                <a:spcPts val="2393"/>
              </a:lnSpc>
            </a:pPr>
            <a:r>
              <a:rPr lang="en-US" sz="1709">
                <a:solidFill>
                  <a:srgbClr val="100F0D"/>
                </a:solidFill>
                <a:latin typeface="Montserrat Light"/>
              </a:rPr>
              <a:t>Gary               1</a:t>
            </a:r>
          </a:p>
          <a:p>
            <a:pPr algn="ctr">
              <a:lnSpc>
                <a:spcPts val="2393"/>
              </a:lnSpc>
            </a:pPr>
            <a:r>
              <a:rPr lang="en-US" sz="1709">
                <a:solidFill>
                  <a:srgbClr val="100F0D"/>
                </a:solidFill>
                <a:latin typeface="Montserrat Light"/>
              </a:rPr>
              <a:t>Spongebob  1</a:t>
            </a:r>
          </a:p>
        </p:txBody>
      </p:sp>
      <p:sp>
        <p:nvSpPr>
          <p:cNvPr id="60" name="TextBox 60"/>
          <p:cNvSpPr txBox="1"/>
          <p:nvPr/>
        </p:nvSpPr>
        <p:spPr>
          <a:xfrm>
            <a:off x="11042612" y="6799688"/>
            <a:ext cx="1257177" cy="575583"/>
          </a:xfrm>
          <a:prstGeom prst="rect">
            <a:avLst/>
          </a:prstGeom>
        </p:spPr>
        <p:txBody>
          <a:bodyPr lIns="0" tIns="0" rIns="0" bIns="0" rtlCol="0" anchor="t">
            <a:spAutoFit/>
          </a:bodyPr>
          <a:lstStyle/>
          <a:p>
            <a:pPr algn="ctr">
              <a:lnSpc>
                <a:spcPts val="2393"/>
              </a:lnSpc>
            </a:pPr>
            <a:r>
              <a:rPr lang="en-US" sz="1709">
                <a:solidFill>
                  <a:srgbClr val="100F0D"/>
                </a:solidFill>
                <a:latin typeface="Montserrat Light"/>
              </a:rPr>
              <a:t>Gary          1</a:t>
            </a:r>
          </a:p>
          <a:p>
            <a:pPr algn="ctr">
              <a:lnSpc>
                <a:spcPts val="2393"/>
              </a:lnSpc>
            </a:pPr>
            <a:r>
              <a:rPr lang="en-US" sz="1709">
                <a:solidFill>
                  <a:srgbClr val="100F0D"/>
                </a:solidFill>
                <a:latin typeface="Montserrat Light"/>
              </a:rPr>
              <a:t>Gary          1</a:t>
            </a:r>
          </a:p>
        </p:txBody>
      </p:sp>
      <p:sp>
        <p:nvSpPr>
          <p:cNvPr id="69" name="Freeform 69"/>
          <p:cNvSpPr/>
          <p:nvPr/>
        </p:nvSpPr>
        <p:spPr>
          <a:xfrm rot="644165">
            <a:off x="9358634" y="5978522"/>
            <a:ext cx="1609508" cy="1609508"/>
          </a:xfrm>
          <a:custGeom>
            <a:avLst/>
            <a:gdLst/>
            <a:ahLst/>
            <a:cxnLst/>
            <a:rect l="l" t="t" r="r" b="b"/>
            <a:pathLst>
              <a:path w="1609508" h="1609508">
                <a:moveTo>
                  <a:pt x="0" y="0"/>
                </a:moveTo>
                <a:lnTo>
                  <a:pt x="1609508" y="0"/>
                </a:lnTo>
                <a:lnTo>
                  <a:pt x="1609508" y="1609508"/>
                </a:lnTo>
                <a:lnTo>
                  <a:pt x="0" y="16095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6" name="Freeform 66"/>
          <p:cNvSpPr/>
          <p:nvPr/>
        </p:nvSpPr>
        <p:spPr>
          <a:xfrm rot="-4743945">
            <a:off x="9599293" y="5834176"/>
            <a:ext cx="960603" cy="960603"/>
          </a:xfrm>
          <a:custGeom>
            <a:avLst/>
            <a:gdLst/>
            <a:ahLst/>
            <a:cxnLst/>
            <a:rect l="l" t="t" r="r" b="b"/>
            <a:pathLst>
              <a:path w="960603" h="960603">
                <a:moveTo>
                  <a:pt x="0" y="0"/>
                </a:moveTo>
                <a:lnTo>
                  <a:pt x="960603" y="0"/>
                </a:lnTo>
                <a:lnTo>
                  <a:pt x="960603" y="960603"/>
                </a:lnTo>
                <a:lnTo>
                  <a:pt x="0" y="9606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7" name="Freeform 67"/>
          <p:cNvSpPr/>
          <p:nvPr/>
        </p:nvSpPr>
        <p:spPr>
          <a:xfrm rot="-1955101">
            <a:off x="9627526" y="5243567"/>
            <a:ext cx="834850" cy="834850"/>
          </a:xfrm>
          <a:custGeom>
            <a:avLst/>
            <a:gdLst/>
            <a:ahLst/>
            <a:cxnLst/>
            <a:rect l="l" t="t" r="r" b="b"/>
            <a:pathLst>
              <a:path w="834850" h="834850">
                <a:moveTo>
                  <a:pt x="0" y="0"/>
                </a:moveTo>
                <a:lnTo>
                  <a:pt x="834850" y="0"/>
                </a:lnTo>
                <a:lnTo>
                  <a:pt x="834850" y="834851"/>
                </a:lnTo>
                <a:lnTo>
                  <a:pt x="0" y="8348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8" name="Freeform 68"/>
          <p:cNvSpPr/>
          <p:nvPr/>
        </p:nvSpPr>
        <p:spPr>
          <a:xfrm rot="-3996853">
            <a:off x="9632420" y="4560359"/>
            <a:ext cx="886185" cy="886185"/>
          </a:xfrm>
          <a:custGeom>
            <a:avLst/>
            <a:gdLst/>
            <a:ahLst/>
            <a:cxnLst/>
            <a:rect l="l" t="t" r="r" b="b"/>
            <a:pathLst>
              <a:path w="886185" h="886185">
                <a:moveTo>
                  <a:pt x="0" y="0"/>
                </a:moveTo>
                <a:lnTo>
                  <a:pt x="886184" y="0"/>
                </a:lnTo>
                <a:lnTo>
                  <a:pt x="886184" y="886185"/>
                </a:lnTo>
                <a:lnTo>
                  <a:pt x="0" y="8861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1" name="TextBox 61"/>
          <p:cNvSpPr txBox="1"/>
          <p:nvPr/>
        </p:nvSpPr>
        <p:spPr>
          <a:xfrm>
            <a:off x="10975236" y="7809737"/>
            <a:ext cx="1429513" cy="575583"/>
          </a:xfrm>
          <a:prstGeom prst="rect">
            <a:avLst/>
          </a:prstGeom>
        </p:spPr>
        <p:txBody>
          <a:bodyPr lIns="0" tIns="0" rIns="0" bIns="0" rtlCol="0" anchor="t">
            <a:spAutoFit/>
          </a:bodyPr>
          <a:lstStyle/>
          <a:p>
            <a:pPr algn="ctr">
              <a:lnSpc>
                <a:spcPts val="2393"/>
              </a:lnSpc>
            </a:pPr>
            <a:r>
              <a:rPr lang="en-US" sz="1709">
                <a:solidFill>
                  <a:srgbClr val="100F0D"/>
                </a:solidFill>
                <a:latin typeface="Montserrat Light"/>
              </a:rPr>
              <a:t>Patchy      1</a:t>
            </a:r>
          </a:p>
          <a:p>
            <a:pPr algn="ctr">
              <a:lnSpc>
                <a:spcPts val="2393"/>
              </a:lnSpc>
            </a:pPr>
            <a:r>
              <a:rPr lang="en-US" sz="1709">
                <a:solidFill>
                  <a:srgbClr val="100F0D"/>
                </a:solidFill>
                <a:latin typeface="Montserrat Light"/>
              </a:rPr>
              <a:t>Patchy      1</a:t>
            </a:r>
          </a:p>
        </p:txBody>
      </p:sp>
      <p:grpSp>
        <p:nvGrpSpPr>
          <p:cNvPr id="62" name="Group 62"/>
          <p:cNvGrpSpPr/>
          <p:nvPr/>
        </p:nvGrpSpPr>
        <p:grpSpPr>
          <a:xfrm>
            <a:off x="10860926" y="5202618"/>
            <a:ext cx="1658132" cy="1333286"/>
            <a:chOff x="0" y="0"/>
            <a:chExt cx="608172" cy="489025"/>
          </a:xfrm>
        </p:grpSpPr>
        <p:sp>
          <p:nvSpPr>
            <p:cNvPr id="63" name="Freeform 63"/>
            <p:cNvSpPr/>
            <p:nvPr/>
          </p:nvSpPr>
          <p:spPr>
            <a:xfrm>
              <a:off x="0" y="0"/>
              <a:ext cx="608172" cy="489025"/>
            </a:xfrm>
            <a:custGeom>
              <a:avLst/>
              <a:gdLst/>
              <a:ahLst/>
              <a:cxnLst/>
              <a:rect l="l" t="t" r="r" b="b"/>
              <a:pathLst>
                <a:path w="608172" h="489025">
                  <a:moveTo>
                    <a:pt x="144741" y="0"/>
                  </a:moveTo>
                  <a:lnTo>
                    <a:pt x="463431" y="0"/>
                  </a:lnTo>
                  <a:cubicBezTo>
                    <a:pt x="501819" y="0"/>
                    <a:pt x="538634" y="15249"/>
                    <a:pt x="565778" y="42394"/>
                  </a:cubicBezTo>
                  <a:cubicBezTo>
                    <a:pt x="592923" y="69538"/>
                    <a:pt x="608172" y="106353"/>
                    <a:pt x="608172" y="144741"/>
                  </a:cubicBezTo>
                  <a:lnTo>
                    <a:pt x="608172" y="344284"/>
                  </a:lnTo>
                  <a:cubicBezTo>
                    <a:pt x="608172" y="382671"/>
                    <a:pt x="592923" y="419487"/>
                    <a:pt x="565778" y="446631"/>
                  </a:cubicBezTo>
                  <a:cubicBezTo>
                    <a:pt x="538634" y="473775"/>
                    <a:pt x="501819" y="489025"/>
                    <a:pt x="463431" y="489025"/>
                  </a:cubicBezTo>
                  <a:lnTo>
                    <a:pt x="144741" y="489025"/>
                  </a:lnTo>
                  <a:cubicBezTo>
                    <a:pt x="106353" y="489025"/>
                    <a:pt x="69538" y="473775"/>
                    <a:pt x="42394" y="446631"/>
                  </a:cubicBezTo>
                  <a:cubicBezTo>
                    <a:pt x="15249" y="419487"/>
                    <a:pt x="0" y="382671"/>
                    <a:pt x="0" y="344284"/>
                  </a:cubicBezTo>
                  <a:lnTo>
                    <a:pt x="0" y="144741"/>
                  </a:lnTo>
                  <a:cubicBezTo>
                    <a:pt x="0" y="106353"/>
                    <a:pt x="15249" y="69538"/>
                    <a:pt x="42394" y="42394"/>
                  </a:cubicBezTo>
                  <a:cubicBezTo>
                    <a:pt x="69538" y="15249"/>
                    <a:pt x="106353" y="0"/>
                    <a:pt x="144741" y="0"/>
                  </a:cubicBezTo>
                  <a:close/>
                </a:path>
              </a:pathLst>
            </a:custGeom>
            <a:solidFill>
              <a:srgbClr val="FFFFFF">
                <a:alpha val="98824"/>
              </a:srgbClr>
            </a:solidFill>
          </p:spPr>
        </p:sp>
        <p:sp>
          <p:nvSpPr>
            <p:cNvPr id="64" name="TextBox 6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5" name="TextBox 65"/>
          <p:cNvSpPr txBox="1"/>
          <p:nvPr/>
        </p:nvSpPr>
        <p:spPr>
          <a:xfrm>
            <a:off x="10926178" y="5396606"/>
            <a:ext cx="1490044" cy="879944"/>
          </a:xfrm>
          <a:prstGeom prst="rect">
            <a:avLst/>
          </a:prstGeom>
        </p:spPr>
        <p:txBody>
          <a:bodyPr lIns="0" tIns="0" rIns="0" bIns="0" rtlCol="0" anchor="t">
            <a:spAutoFit/>
          </a:bodyPr>
          <a:lstStyle/>
          <a:p>
            <a:pPr algn="ctr">
              <a:lnSpc>
                <a:spcPts val="2388"/>
              </a:lnSpc>
            </a:pPr>
            <a:r>
              <a:rPr lang="en-US" sz="1705">
                <a:solidFill>
                  <a:srgbClr val="100F0D"/>
                </a:solidFill>
                <a:latin typeface="Montserrat Light"/>
              </a:rPr>
              <a:t>Spongebob 1</a:t>
            </a:r>
          </a:p>
          <a:p>
            <a:pPr algn="ctr">
              <a:lnSpc>
                <a:spcPts val="2388"/>
              </a:lnSpc>
            </a:pPr>
            <a:r>
              <a:rPr lang="en-US" sz="1705">
                <a:solidFill>
                  <a:srgbClr val="100F0D"/>
                </a:solidFill>
                <a:latin typeface="Montserrat Light"/>
              </a:rPr>
              <a:t>Spongebob 1</a:t>
            </a:r>
          </a:p>
          <a:p>
            <a:pPr algn="ctr">
              <a:lnSpc>
                <a:spcPts val="2388"/>
              </a:lnSpc>
            </a:pPr>
            <a:r>
              <a:rPr lang="en-US" sz="1705">
                <a:solidFill>
                  <a:srgbClr val="100F0D"/>
                </a:solidFill>
                <a:latin typeface="Montserrat Light"/>
              </a:rPr>
              <a:t>Spongebob 1</a:t>
            </a:r>
          </a:p>
        </p:txBody>
      </p:sp>
      <p:grpSp>
        <p:nvGrpSpPr>
          <p:cNvPr id="70" name="Group 70"/>
          <p:cNvGrpSpPr/>
          <p:nvPr/>
        </p:nvGrpSpPr>
        <p:grpSpPr>
          <a:xfrm>
            <a:off x="13606509" y="5003452"/>
            <a:ext cx="1765630" cy="546551"/>
            <a:chOff x="0" y="0"/>
            <a:chExt cx="647600" cy="200465"/>
          </a:xfrm>
        </p:grpSpPr>
        <p:sp>
          <p:nvSpPr>
            <p:cNvPr id="71" name="Freeform 71"/>
            <p:cNvSpPr/>
            <p:nvPr/>
          </p:nvSpPr>
          <p:spPr>
            <a:xfrm>
              <a:off x="0" y="0"/>
              <a:ext cx="647600" cy="200465"/>
            </a:xfrm>
            <a:custGeom>
              <a:avLst/>
              <a:gdLst/>
              <a:ahLst/>
              <a:cxnLst/>
              <a:rect l="l" t="t" r="r" b="b"/>
              <a:pathLst>
                <a:path w="647600" h="200465">
                  <a:moveTo>
                    <a:pt x="100232" y="0"/>
                  </a:moveTo>
                  <a:lnTo>
                    <a:pt x="547368" y="0"/>
                  </a:lnTo>
                  <a:cubicBezTo>
                    <a:pt x="573951" y="0"/>
                    <a:pt x="599446" y="10560"/>
                    <a:pt x="618243" y="29357"/>
                  </a:cubicBezTo>
                  <a:cubicBezTo>
                    <a:pt x="637040" y="48155"/>
                    <a:pt x="647600" y="73649"/>
                    <a:pt x="647600" y="100232"/>
                  </a:cubicBezTo>
                  <a:lnTo>
                    <a:pt x="647600" y="100232"/>
                  </a:lnTo>
                  <a:cubicBezTo>
                    <a:pt x="647600" y="155589"/>
                    <a:pt x="602725" y="200465"/>
                    <a:pt x="547368" y="200465"/>
                  </a:cubicBezTo>
                  <a:lnTo>
                    <a:pt x="100232" y="200465"/>
                  </a:lnTo>
                  <a:cubicBezTo>
                    <a:pt x="44876" y="200465"/>
                    <a:pt x="0" y="155589"/>
                    <a:pt x="0" y="100232"/>
                  </a:cubicBezTo>
                  <a:lnTo>
                    <a:pt x="0" y="100232"/>
                  </a:lnTo>
                  <a:cubicBezTo>
                    <a:pt x="0" y="44876"/>
                    <a:pt x="44876" y="0"/>
                    <a:pt x="100232" y="0"/>
                  </a:cubicBezTo>
                  <a:close/>
                </a:path>
              </a:pathLst>
            </a:custGeom>
            <a:solidFill>
              <a:srgbClr val="FFFFFF">
                <a:alpha val="98824"/>
              </a:srgbClr>
            </a:solidFill>
          </p:spPr>
        </p:sp>
        <p:sp>
          <p:nvSpPr>
            <p:cNvPr id="72" name="TextBox 7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3" name="TextBox 73"/>
          <p:cNvSpPr txBox="1"/>
          <p:nvPr/>
        </p:nvSpPr>
        <p:spPr>
          <a:xfrm>
            <a:off x="13846202" y="5153998"/>
            <a:ext cx="1313152"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Patrick           2</a:t>
            </a:r>
          </a:p>
        </p:txBody>
      </p:sp>
      <p:grpSp>
        <p:nvGrpSpPr>
          <p:cNvPr id="74" name="Group 74"/>
          <p:cNvGrpSpPr/>
          <p:nvPr/>
        </p:nvGrpSpPr>
        <p:grpSpPr>
          <a:xfrm>
            <a:off x="13624725" y="5666098"/>
            <a:ext cx="1765630" cy="546551"/>
            <a:chOff x="0" y="0"/>
            <a:chExt cx="647600" cy="200465"/>
          </a:xfrm>
        </p:grpSpPr>
        <p:sp>
          <p:nvSpPr>
            <p:cNvPr id="75" name="Freeform 75"/>
            <p:cNvSpPr/>
            <p:nvPr/>
          </p:nvSpPr>
          <p:spPr>
            <a:xfrm>
              <a:off x="0" y="0"/>
              <a:ext cx="647600" cy="200465"/>
            </a:xfrm>
            <a:custGeom>
              <a:avLst/>
              <a:gdLst/>
              <a:ahLst/>
              <a:cxnLst/>
              <a:rect l="l" t="t" r="r" b="b"/>
              <a:pathLst>
                <a:path w="647600" h="200465">
                  <a:moveTo>
                    <a:pt x="100232" y="0"/>
                  </a:moveTo>
                  <a:lnTo>
                    <a:pt x="547368" y="0"/>
                  </a:lnTo>
                  <a:cubicBezTo>
                    <a:pt x="573951" y="0"/>
                    <a:pt x="599446" y="10560"/>
                    <a:pt x="618243" y="29357"/>
                  </a:cubicBezTo>
                  <a:cubicBezTo>
                    <a:pt x="637040" y="48155"/>
                    <a:pt x="647600" y="73649"/>
                    <a:pt x="647600" y="100232"/>
                  </a:cubicBezTo>
                  <a:lnTo>
                    <a:pt x="647600" y="100232"/>
                  </a:lnTo>
                  <a:cubicBezTo>
                    <a:pt x="647600" y="155589"/>
                    <a:pt x="602725" y="200465"/>
                    <a:pt x="547368" y="200465"/>
                  </a:cubicBezTo>
                  <a:lnTo>
                    <a:pt x="100232" y="200465"/>
                  </a:lnTo>
                  <a:cubicBezTo>
                    <a:pt x="44876" y="200465"/>
                    <a:pt x="0" y="155589"/>
                    <a:pt x="0" y="100232"/>
                  </a:cubicBezTo>
                  <a:lnTo>
                    <a:pt x="0" y="100232"/>
                  </a:lnTo>
                  <a:cubicBezTo>
                    <a:pt x="0" y="44876"/>
                    <a:pt x="44876" y="0"/>
                    <a:pt x="100232" y="0"/>
                  </a:cubicBezTo>
                  <a:close/>
                </a:path>
              </a:pathLst>
            </a:custGeom>
            <a:solidFill>
              <a:srgbClr val="FFFFFF">
                <a:alpha val="98824"/>
              </a:srgbClr>
            </a:solidFill>
          </p:spPr>
        </p:sp>
        <p:sp>
          <p:nvSpPr>
            <p:cNvPr id="76" name="TextBox 7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7" name="TextBox 77"/>
          <p:cNvSpPr txBox="1"/>
          <p:nvPr/>
        </p:nvSpPr>
        <p:spPr>
          <a:xfrm>
            <a:off x="13892159" y="5803027"/>
            <a:ext cx="1284177"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Spongebob  3</a:t>
            </a:r>
          </a:p>
        </p:txBody>
      </p:sp>
      <p:grpSp>
        <p:nvGrpSpPr>
          <p:cNvPr id="78" name="Group 78"/>
          <p:cNvGrpSpPr/>
          <p:nvPr/>
        </p:nvGrpSpPr>
        <p:grpSpPr>
          <a:xfrm>
            <a:off x="13606509" y="6343659"/>
            <a:ext cx="1765630" cy="546551"/>
            <a:chOff x="0" y="0"/>
            <a:chExt cx="647600" cy="200465"/>
          </a:xfrm>
        </p:grpSpPr>
        <p:sp>
          <p:nvSpPr>
            <p:cNvPr id="79" name="Freeform 79"/>
            <p:cNvSpPr/>
            <p:nvPr/>
          </p:nvSpPr>
          <p:spPr>
            <a:xfrm>
              <a:off x="0" y="0"/>
              <a:ext cx="647600" cy="200465"/>
            </a:xfrm>
            <a:custGeom>
              <a:avLst/>
              <a:gdLst/>
              <a:ahLst/>
              <a:cxnLst/>
              <a:rect l="l" t="t" r="r" b="b"/>
              <a:pathLst>
                <a:path w="647600" h="200465">
                  <a:moveTo>
                    <a:pt x="100232" y="0"/>
                  </a:moveTo>
                  <a:lnTo>
                    <a:pt x="547368" y="0"/>
                  </a:lnTo>
                  <a:cubicBezTo>
                    <a:pt x="573951" y="0"/>
                    <a:pt x="599446" y="10560"/>
                    <a:pt x="618243" y="29357"/>
                  </a:cubicBezTo>
                  <a:cubicBezTo>
                    <a:pt x="637040" y="48155"/>
                    <a:pt x="647600" y="73649"/>
                    <a:pt x="647600" y="100232"/>
                  </a:cubicBezTo>
                  <a:lnTo>
                    <a:pt x="647600" y="100232"/>
                  </a:lnTo>
                  <a:cubicBezTo>
                    <a:pt x="647600" y="155589"/>
                    <a:pt x="602725" y="200465"/>
                    <a:pt x="547368" y="200465"/>
                  </a:cubicBezTo>
                  <a:lnTo>
                    <a:pt x="100232" y="200465"/>
                  </a:lnTo>
                  <a:cubicBezTo>
                    <a:pt x="44876" y="200465"/>
                    <a:pt x="0" y="155589"/>
                    <a:pt x="0" y="100232"/>
                  </a:cubicBezTo>
                  <a:lnTo>
                    <a:pt x="0" y="100232"/>
                  </a:lnTo>
                  <a:cubicBezTo>
                    <a:pt x="0" y="44876"/>
                    <a:pt x="44876" y="0"/>
                    <a:pt x="100232" y="0"/>
                  </a:cubicBezTo>
                  <a:close/>
                </a:path>
              </a:pathLst>
            </a:custGeom>
            <a:solidFill>
              <a:srgbClr val="FFFFFF">
                <a:alpha val="98824"/>
              </a:srgbClr>
            </a:solidFill>
          </p:spPr>
        </p:sp>
        <p:sp>
          <p:nvSpPr>
            <p:cNvPr id="80" name="TextBox 8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1" name="TextBox 81"/>
          <p:cNvSpPr txBox="1"/>
          <p:nvPr/>
        </p:nvSpPr>
        <p:spPr>
          <a:xfrm>
            <a:off x="13873943" y="6478500"/>
            <a:ext cx="1325555"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Gary               2</a:t>
            </a:r>
          </a:p>
        </p:txBody>
      </p:sp>
      <p:sp>
        <p:nvSpPr>
          <p:cNvPr id="82" name="Freeform 82"/>
          <p:cNvSpPr/>
          <p:nvPr/>
        </p:nvSpPr>
        <p:spPr>
          <a:xfrm rot="-1809619">
            <a:off x="12693420" y="4698988"/>
            <a:ext cx="728929" cy="728929"/>
          </a:xfrm>
          <a:custGeom>
            <a:avLst/>
            <a:gdLst/>
            <a:ahLst/>
            <a:cxnLst/>
            <a:rect l="l" t="t" r="r" b="b"/>
            <a:pathLst>
              <a:path w="728929" h="728929">
                <a:moveTo>
                  <a:pt x="0" y="0"/>
                </a:moveTo>
                <a:lnTo>
                  <a:pt x="728929" y="0"/>
                </a:lnTo>
                <a:lnTo>
                  <a:pt x="728929" y="728929"/>
                </a:lnTo>
                <a:lnTo>
                  <a:pt x="0" y="7289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3" name="Freeform 83"/>
          <p:cNvSpPr/>
          <p:nvPr/>
        </p:nvSpPr>
        <p:spPr>
          <a:xfrm rot="-2813439">
            <a:off x="12698319" y="5565640"/>
            <a:ext cx="728929" cy="728929"/>
          </a:xfrm>
          <a:custGeom>
            <a:avLst/>
            <a:gdLst/>
            <a:ahLst/>
            <a:cxnLst/>
            <a:rect l="l" t="t" r="r" b="b"/>
            <a:pathLst>
              <a:path w="728929" h="728929">
                <a:moveTo>
                  <a:pt x="0" y="0"/>
                </a:moveTo>
                <a:lnTo>
                  <a:pt x="728929" y="0"/>
                </a:lnTo>
                <a:lnTo>
                  <a:pt x="728929" y="728929"/>
                </a:lnTo>
                <a:lnTo>
                  <a:pt x="0" y="7289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4" name="Group 84"/>
          <p:cNvGrpSpPr/>
          <p:nvPr/>
        </p:nvGrpSpPr>
        <p:grpSpPr>
          <a:xfrm>
            <a:off x="13606509" y="7023561"/>
            <a:ext cx="1765630" cy="546551"/>
            <a:chOff x="0" y="0"/>
            <a:chExt cx="647600" cy="200465"/>
          </a:xfrm>
        </p:grpSpPr>
        <p:sp>
          <p:nvSpPr>
            <p:cNvPr id="85" name="Freeform 85"/>
            <p:cNvSpPr/>
            <p:nvPr/>
          </p:nvSpPr>
          <p:spPr>
            <a:xfrm>
              <a:off x="0" y="0"/>
              <a:ext cx="647600" cy="200465"/>
            </a:xfrm>
            <a:custGeom>
              <a:avLst/>
              <a:gdLst/>
              <a:ahLst/>
              <a:cxnLst/>
              <a:rect l="l" t="t" r="r" b="b"/>
              <a:pathLst>
                <a:path w="647600" h="200465">
                  <a:moveTo>
                    <a:pt x="100232" y="0"/>
                  </a:moveTo>
                  <a:lnTo>
                    <a:pt x="547368" y="0"/>
                  </a:lnTo>
                  <a:cubicBezTo>
                    <a:pt x="573951" y="0"/>
                    <a:pt x="599446" y="10560"/>
                    <a:pt x="618243" y="29357"/>
                  </a:cubicBezTo>
                  <a:cubicBezTo>
                    <a:pt x="637040" y="48155"/>
                    <a:pt x="647600" y="73649"/>
                    <a:pt x="647600" y="100232"/>
                  </a:cubicBezTo>
                  <a:lnTo>
                    <a:pt x="647600" y="100232"/>
                  </a:lnTo>
                  <a:cubicBezTo>
                    <a:pt x="647600" y="155589"/>
                    <a:pt x="602725" y="200465"/>
                    <a:pt x="547368" y="200465"/>
                  </a:cubicBezTo>
                  <a:lnTo>
                    <a:pt x="100232" y="200465"/>
                  </a:lnTo>
                  <a:cubicBezTo>
                    <a:pt x="44876" y="200465"/>
                    <a:pt x="0" y="155589"/>
                    <a:pt x="0" y="100232"/>
                  </a:cubicBezTo>
                  <a:lnTo>
                    <a:pt x="0" y="100232"/>
                  </a:lnTo>
                  <a:cubicBezTo>
                    <a:pt x="0" y="44876"/>
                    <a:pt x="44876" y="0"/>
                    <a:pt x="100232" y="0"/>
                  </a:cubicBezTo>
                  <a:close/>
                </a:path>
              </a:pathLst>
            </a:custGeom>
            <a:solidFill>
              <a:srgbClr val="FFFFFF">
                <a:alpha val="98824"/>
              </a:srgbClr>
            </a:solidFill>
          </p:spPr>
        </p:sp>
        <p:sp>
          <p:nvSpPr>
            <p:cNvPr id="86" name="TextBox 8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87" name="TextBox 87"/>
          <p:cNvSpPr txBox="1"/>
          <p:nvPr/>
        </p:nvSpPr>
        <p:spPr>
          <a:xfrm>
            <a:off x="13873943" y="7158401"/>
            <a:ext cx="1325555" cy="248295"/>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Patchy          2</a:t>
            </a:r>
          </a:p>
        </p:txBody>
      </p:sp>
      <p:sp>
        <p:nvSpPr>
          <p:cNvPr id="88" name="Freeform 88"/>
          <p:cNvSpPr/>
          <p:nvPr/>
        </p:nvSpPr>
        <p:spPr>
          <a:xfrm rot="-4152354">
            <a:off x="12620910" y="6372097"/>
            <a:ext cx="832387" cy="832387"/>
          </a:xfrm>
          <a:custGeom>
            <a:avLst/>
            <a:gdLst/>
            <a:ahLst/>
            <a:cxnLst/>
            <a:rect l="l" t="t" r="r" b="b"/>
            <a:pathLst>
              <a:path w="832387" h="832387">
                <a:moveTo>
                  <a:pt x="0" y="0"/>
                </a:moveTo>
                <a:lnTo>
                  <a:pt x="832387" y="0"/>
                </a:lnTo>
                <a:lnTo>
                  <a:pt x="832387" y="832387"/>
                </a:lnTo>
                <a:lnTo>
                  <a:pt x="0" y="83238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9" name="Freeform 89"/>
          <p:cNvSpPr/>
          <p:nvPr/>
        </p:nvSpPr>
        <p:spPr>
          <a:xfrm rot="-4831954">
            <a:off x="12626127" y="7114650"/>
            <a:ext cx="881332" cy="881332"/>
          </a:xfrm>
          <a:custGeom>
            <a:avLst/>
            <a:gdLst/>
            <a:ahLst/>
            <a:cxnLst/>
            <a:rect l="l" t="t" r="r" b="b"/>
            <a:pathLst>
              <a:path w="881332" h="881332">
                <a:moveTo>
                  <a:pt x="0" y="0"/>
                </a:moveTo>
                <a:lnTo>
                  <a:pt x="881331" y="0"/>
                </a:lnTo>
                <a:lnTo>
                  <a:pt x="881331" y="881332"/>
                </a:lnTo>
                <a:lnTo>
                  <a:pt x="0" y="8813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0" name="Group 90"/>
          <p:cNvGrpSpPr/>
          <p:nvPr/>
        </p:nvGrpSpPr>
        <p:grpSpPr>
          <a:xfrm>
            <a:off x="16325969" y="5425181"/>
            <a:ext cx="1612600" cy="1673782"/>
            <a:chOff x="0" y="0"/>
            <a:chExt cx="591472" cy="613912"/>
          </a:xfrm>
        </p:grpSpPr>
        <p:sp>
          <p:nvSpPr>
            <p:cNvPr id="91" name="Freeform 91"/>
            <p:cNvSpPr/>
            <p:nvPr/>
          </p:nvSpPr>
          <p:spPr>
            <a:xfrm>
              <a:off x="0" y="0"/>
              <a:ext cx="591472" cy="613912"/>
            </a:xfrm>
            <a:custGeom>
              <a:avLst/>
              <a:gdLst/>
              <a:ahLst/>
              <a:cxnLst/>
              <a:rect l="l" t="t" r="r" b="b"/>
              <a:pathLst>
                <a:path w="591472" h="613912">
                  <a:moveTo>
                    <a:pt x="148828" y="0"/>
                  </a:moveTo>
                  <a:lnTo>
                    <a:pt x="442644" y="0"/>
                  </a:lnTo>
                  <a:cubicBezTo>
                    <a:pt x="482116" y="0"/>
                    <a:pt x="519971" y="15680"/>
                    <a:pt x="547881" y="43591"/>
                  </a:cubicBezTo>
                  <a:cubicBezTo>
                    <a:pt x="575792" y="71501"/>
                    <a:pt x="591472" y="109356"/>
                    <a:pt x="591472" y="148828"/>
                  </a:cubicBezTo>
                  <a:lnTo>
                    <a:pt x="591472" y="465084"/>
                  </a:lnTo>
                  <a:cubicBezTo>
                    <a:pt x="591472" y="504556"/>
                    <a:pt x="575792" y="542411"/>
                    <a:pt x="547881" y="570321"/>
                  </a:cubicBezTo>
                  <a:cubicBezTo>
                    <a:pt x="519971" y="598232"/>
                    <a:pt x="482116" y="613912"/>
                    <a:pt x="442644" y="613912"/>
                  </a:cubicBezTo>
                  <a:lnTo>
                    <a:pt x="148828" y="613912"/>
                  </a:lnTo>
                  <a:cubicBezTo>
                    <a:pt x="109356" y="613912"/>
                    <a:pt x="71501" y="598232"/>
                    <a:pt x="43591" y="570321"/>
                  </a:cubicBezTo>
                  <a:cubicBezTo>
                    <a:pt x="15680" y="542411"/>
                    <a:pt x="0" y="504556"/>
                    <a:pt x="0" y="465084"/>
                  </a:cubicBezTo>
                  <a:lnTo>
                    <a:pt x="0" y="148828"/>
                  </a:lnTo>
                  <a:cubicBezTo>
                    <a:pt x="0" y="109356"/>
                    <a:pt x="15680" y="71501"/>
                    <a:pt x="43591" y="43591"/>
                  </a:cubicBezTo>
                  <a:cubicBezTo>
                    <a:pt x="71501" y="15680"/>
                    <a:pt x="109356" y="0"/>
                    <a:pt x="148828" y="0"/>
                  </a:cubicBezTo>
                  <a:close/>
                </a:path>
              </a:pathLst>
            </a:custGeom>
            <a:solidFill>
              <a:srgbClr val="FFFFFF">
                <a:alpha val="98824"/>
              </a:srgbClr>
            </a:solidFill>
          </p:spPr>
        </p:sp>
        <p:sp>
          <p:nvSpPr>
            <p:cNvPr id="92" name="TextBox 9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93" name="TextBox 93"/>
          <p:cNvSpPr txBox="1"/>
          <p:nvPr/>
        </p:nvSpPr>
        <p:spPr>
          <a:xfrm>
            <a:off x="16495255" y="5787059"/>
            <a:ext cx="1267194" cy="1019496"/>
          </a:xfrm>
          <a:prstGeom prst="rect">
            <a:avLst/>
          </a:prstGeom>
        </p:spPr>
        <p:txBody>
          <a:bodyPr lIns="0" tIns="0" rIns="0" bIns="0" rtlCol="0" anchor="t">
            <a:spAutoFit/>
          </a:bodyPr>
          <a:lstStyle/>
          <a:p>
            <a:pPr algn="ctr">
              <a:lnSpc>
                <a:spcPts val="2058"/>
              </a:lnSpc>
            </a:pPr>
            <a:r>
              <a:rPr lang="en-US" sz="1470">
                <a:solidFill>
                  <a:srgbClr val="100F0D"/>
                </a:solidFill>
                <a:latin typeface="Montserrat Light"/>
              </a:rPr>
              <a:t>Patrick          2</a:t>
            </a:r>
          </a:p>
          <a:p>
            <a:pPr algn="ctr">
              <a:lnSpc>
                <a:spcPts val="2058"/>
              </a:lnSpc>
            </a:pPr>
            <a:r>
              <a:rPr lang="en-US" sz="1470">
                <a:solidFill>
                  <a:srgbClr val="100F0D"/>
                </a:solidFill>
                <a:latin typeface="Montserrat Light"/>
              </a:rPr>
              <a:t>Spongebob 3</a:t>
            </a:r>
          </a:p>
          <a:p>
            <a:pPr algn="ctr">
              <a:lnSpc>
                <a:spcPts val="2058"/>
              </a:lnSpc>
            </a:pPr>
            <a:r>
              <a:rPr lang="en-US" sz="1470">
                <a:solidFill>
                  <a:srgbClr val="100F0D"/>
                </a:solidFill>
                <a:latin typeface="Montserrat Light"/>
              </a:rPr>
              <a:t>Gary              2</a:t>
            </a:r>
          </a:p>
          <a:p>
            <a:pPr algn="ctr">
              <a:lnSpc>
                <a:spcPts val="2058"/>
              </a:lnSpc>
            </a:pPr>
            <a:r>
              <a:rPr lang="en-US" sz="1470">
                <a:solidFill>
                  <a:srgbClr val="100F0D"/>
                </a:solidFill>
                <a:latin typeface="Montserrat Light"/>
              </a:rPr>
              <a:t>Patchy         2</a:t>
            </a:r>
          </a:p>
        </p:txBody>
      </p:sp>
      <p:sp>
        <p:nvSpPr>
          <p:cNvPr id="94" name="Freeform 94"/>
          <p:cNvSpPr/>
          <p:nvPr/>
        </p:nvSpPr>
        <p:spPr>
          <a:xfrm rot="-2064794">
            <a:off x="15505339" y="5124248"/>
            <a:ext cx="661188" cy="661188"/>
          </a:xfrm>
          <a:custGeom>
            <a:avLst/>
            <a:gdLst/>
            <a:ahLst/>
            <a:cxnLst/>
            <a:rect l="l" t="t" r="r" b="b"/>
            <a:pathLst>
              <a:path w="661188" h="661188">
                <a:moveTo>
                  <a:pt x="0" y="0"/>
                </a:moveTo>
                <a:lnTo>
                  <a:pt x="661188" y="0"/>
                </a:lnTo>
                <a:lnTo>
                  <a:pt x="661188" y="661188"/>
                </a:lnTo>
                <a:lnTo>
                  <a:pt x="0" y="66118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5" name="Freeform 95"/>
          <p:cNvSpPr/>
          <p:nvPr/>
        </p:nvSpPr>
        <p:spPr>
          <a:xfrm rot="-2813439">
            <a:off x="15521620" y="5653636"/>
            <a:ext cx="634984" cy="634984"/>
          </a:xfrm>
          <a:custGeom>
            <a:avLst/>
            <a:gdLst/>
            <a:ahLst/>
            <a:cxnLst/>
            <a:rect l="l" t="t" r="r" b="b"/>
            <a:pathLst>
              <a:path w="634984" h="634984">
                <a:moveTo>
                  <a:pt x="0" y="0"/>
                </a:moveTo>
                <a:lnTo>
                  <a:pt x="634984" y="0"/>
                </a:lnTo>
                <a:lnTo>
                  <a:pt x="634984" y="634985"/>
                </a:lnTo>
                <a:lnTo>
                  <a:pt x="0" y="634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6" name="Freeform 96"/>
          <p:cNvSpPr/>
          <p:nvPr/>
        </p:nvSpPr>
        <p:spPr>
          <a:xfrm rot="-2879166">
            <a:off x="15521793" y="6313482"/>
            <a:ext cx="634638" cy="634638"/>
          </a:xfrm>
          <a:custGeom>
            <a:avLst/>
            <a:gdLst/>
            <a:ahLst/>
            <a:cxnLst/>
            <a:rect l="l" t="t" r="r" b="b"/>
            <a:pathLst>
              <a:path w="634638" h="634638">
                <a:moveTo>
                  <a:pt x="0" y="0"/>
                </a:moveTo>
                <a:lnTo>
                  <a:pt x="634639" y="0"/>
                </a:lnTo>
                <a:lnTo>
                  <a:pt x="634639" y="634639"/>
                </a:lnTo>
                <a:lnTo>
                  <a:pt x="0" y="6346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7" name="Freeform 97"/>
          <p:cNvSpPr/>
          <p:nvPr/>
        </p:nvSpPr>
        <p:spPr>
          <a:xfrm rot="-3572249">
            <a:off x="15513716" y="6831404"/>
            <a:ext cx="670676" cy="670676"/>
          </a:xfrm>
          <a:custGeom>
            <a:avLst/>
            <a:gdLst/>
            <a:ahLst/>
            <a:cxnLst/>
            <a:rect l="l" t="t" r="r" b="b"/>
            <a:pathLst>
              <a:path w="670676" h="670676">
                <a:moveTo>
                  <a:pt x="0" y="0"/>
                </a:moveTo>
                <a:lnTo>
                  <a:pt x="670676" y="0"/>
                </a:lnTo>
                <a:lnTo>
                  <a:pt x="670676" y="670676"/>
                </a:lnTo>
                <a:lnTo>
                  <a:pt x="0" y="670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05" name="Group 105"/>
          <p:cNvGrpSpPr/>
          <p:nvPr/>
        </p:nvGrpSpPr>
        <p:grpSpPr>
          <a:xfrm>
            <a:off x="10449189" y="2102423"/>
            <a:ext cx="2444023" cy="738348"/>
            <a:chOff x="0" y="0"/>
            <a:chExt cx="1006631" cy="304107"/>
          </a:xfrm>
        </p:grpSpPr>
        <p:sp>
          <p:nvSpPr>
            <p:cNvPr id="106" name="Freeform 106"/>
            <p:cNvSpPr/>
            <p:nvPr/>
          </p:nvSpPr>
          <p:spPr>
            <a:xfrm>
              <a:off x="0" y="0"/>
              <a:ext cx="1006631" cy="304107"/>
            </a:xfrm>
            <a:custGeom>
              <a:avLst/>
              <a:gdLst/>
              <a:ahLst/>
              <a:cxnLst/>
              <a:rect l="l" t="t" r="r" b="b"/>
              <a:pathLst>
                <a:path w="1006631" h="304107">
                  <a:moveTo>
                    <a:pt x="98199" y="0"/>
                  </a:moveTo>
                  <a:lnTo>
                    <a:pt x="908433" y="0"/>
                  </a:lnTo>
                  <a:cubicBezTo>
                    <a:pt x="962666" y="0"/>
                    <a:pt x="1006631" y="43965"/>
                    <a:pt x="1006631" y="98199"/>
                  </a:cubicBezTo>
                  <a:lnTo>
                    <a:pt x="1006631" y="205908"/>
                  </a:lnTo>
                  <a:cubicBezTo>
                    <a:pt x="1006631" y="231952"/>
                    <a:pt x="996285" y="256929"/>
                    <a:pt x="977869" y="275345"/>
                  </a:cubicBezTo>
                  <a:cubicBezTo>
                    <a:pt x="959454" y="293761"/>
                    <a:pt x="934476" y="304107"/>
                    <a:pt x="908433" y="304107"/>
                  </a:cubicBezTo>
                  <a:lnTo>
                    <a:pt x="98199" y="304107"/>
                  </a:lnTo>
                  <a:cubicBezTo>
                    <a:pt x="72155" y="304107"/>
                    <a:pt x="47177" y="293761"/>
                    <a:pt x="28762" y="275345"/>
                  </a:cubicBezTo>
                  <a:cubicBezTo>
                    <a:pt x="10346" y="256929"/>
                    <a:pt x="0" y="231952"/>
                    <a:pt x="0" y="205908"/>
                  </a:cubicBezTo>
                  <a:lnTo>
                    <a:pt x="0" y="98199"/>
                  </a:lnTo>
                  <a:cubicBezTo>
                    <a:pt x="0" y="72155"/>
                    <a:pt x="10346" y="47177"/>
                    <a:pt x="28762" y="28762"/>
                  </a:cubicBezTo>
                  <a:cubicBezTo>
                    <a:pt x="47177" y="10346"/>
                    <a:pt x="72155" y="0"/>
                    <a:pt x="98199" y="0"/>
                  </a:cubicBezTo>
                  <a:close/>
                </a:path>
              </a:pathLst>
            </a:custGeom>
            <a:solidFill>
              <a:srgbClr val="FFFFFF">
                <a:alpha val="98824"/>
              </a:srgbClr>
            </a:solidFill>
          </p:spPr>
        </p:sp>
        <p:sp>
          <p:nvSpPr>
            <p:cNvPr id="107" name="TextBox 10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8" name="TextBox 108"/>
          <p:cNvSpPr txBox="1"/>
          <p:nvPr/>
        </p:nvSpPr>
        <p:spPr>
          <a:xfrm>
            <a:off x="10532860" y="2240875"/>
            <a:ext cx="2276681" cy="413819"/>
          </a:xfrm>
          <a:prstGeom prst="rect">
            <a:avLst/>
          </a:prstGeom>
        </p:spPr>
        <p:txBody>
          <a:bodyPr lIns="0" tIns="0" rIns="0" bIns="0" rtlCol="0" anchor="t">
            <a:spAutoFit/>
          </a:bodyPr>
          <a:lstStyle/>
          <a:p>
            <a:pPr marL="0" lvl="0" indent="0" algn="ctr">
              <a:lnSpc>
                <a:spcPts val="3328"/>
              </a:lnSpc>
              <a:spcBef>
                <a:spcPct val="0"/>
              </a:spcBef>
            </a:pPr>
            <a:r>
              <a:rPr lang="en-US" sz="2411" spc="236">
                <a:solidFill>
                  <a:srgbClr val="231F20"/>
                </a:solidFill>
                <a:latin typeface="Oswald"/>
              </a:rPr>
              <a:t>SHUFFLING</a:t>
            </a:r>
          </a:p>
        </p:txBody>
      </p:sp>
      <p:grpSp>
        <p:nvGrpSpPr>
          <p:cNvPr id="98" name="Group 98"/>
          <p:cNvGrpSpPr/>
          <p:nvPr/>
        </p:nvGrpSpPr>
        <p:grpSpPr>
          <a:xfrm>
            <a:off x="12967645" y="9506470"/>
            <a:ext cx="5320355" cy="717378"/>
            <a:chOff x="0" y="0"/>
            <a:chExt cx="1401246" cy="188939"/>
          </a:xfrm>
        </p:grpSpPr>
        <p:sp>
          <p:nvSpPr>
            <p:cNvPr id="99" name="Freeform 99"/>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E46D56"/>
            </a:solidFill>
          </p:spPr>
        </p:sp>
        <p:sp>
          <p:nvSpPr>
            <p:cNvPr id="100" name="TextBox 10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1" name="Group 101"/>
          <p:cNvGrpSpPr/>
          <p:nvPr/>
        </p:nvGrpSpPr>
        <p:grpSpPr>
          <a:xfrm>
            <a:off x="7430903" y="2102423"/>
            <a:ext cx="2444023" cy="738348"/>
            <a:chOff x="0" y="0"/>
            <a:chExt cx="1006631" cy="304107"/>
          </a:xfrm>
        </p:grpSpPr>
        <p:sp>
          <p:nvSpPr>
            <p:cNvPr id="102" name="Freeform 102"/>
            <p:cNvSpPr/>
            <p:nvPr/>
          </p:nvSpPr>
          <p:spPr>
            <a:xfrm>
              <a:off x="0" y="0"/>
              <a:ext cx="1006631" cy="304107"/>
            </a:xfrm>
            <a:custGeom>
              <a:avLst/>
              <a:gdLst/>
              <a:ahLst/>
              <a:cxnLst/>
              <a:rect l="l" t="t" r="r" b="b"/>
              <a:pathLst>
                <a:path w="1006631" h="304107">
                  <a:moveTo>
                    <a:pt x="98199" y="0"/>
                  </a:moveTo>
                  <a:lnTo>
                    <a:pt x="908433" y="0"/>
                  </a:lnTo>
                  <a:cubicBezTo>
                    <a:pt x="962666" y="0"/>
                    <a:pt x="1006631" y="43965"/>
                    <a:pt x="1006631" y="98199"/>
                  </a:cubicBezTo>
                  <a:lnTo>
                    <a:pt x="1006631" y="205908"/>
                  </a:lnTo>
                  <a:cubicBezTo>
                    <a:pt x="1006631" y="231952"/>
                    <a:pt x="996285" y="256929"/>
                    <a:pt x="977869" y="275345"/>
                  </a:cubicBezTo>
                  <a:cubicBezTo>
                    <a:pt x="959454" y="293761"/>
                    <a:pt x="934476" y="304107"/>
                    <a:pt x="908433" y="304107"/>
                  </a:cubicBezTo>
                  <a:lnTo>
                    <a:pt x="98199" y="304107"/>
                  </a:lnTo>
                  <a:cubicBezTo>
                    <a:pt x="72155" y="304107"/>
                    <a:pt x="47177" y="293761"/>
                    <a:pt x="28762" y="275345"/>
                  </a:cubicBezTo>
                  <a:cubicBezTo>
                    <a:pt x="10346" y="256929"/>
                    <a:pt x="0" y="231952"/>
                    <a:pt x="0" y="205908"/>
                  </a:cubicBezTo>
                  <a:lnTo>
                    <a:pt x="0" y="98199"/>
                  </a:lnTo>
                  <a:cubicBezTo>
                    <a:pt x="0" y="72155"/>
                    <a:pt x="10346" y="47177"/>
                    <a:pt x="28762" y="28762"/>
                  </a:cubicBezTo>
                  <a:cubicBezTo>
                    <a:pt x="47177" y="10346"/>
                    <a:pt x="72155" y="0"/>
                    <a:pt x="98199" y="0"/>
                  </a:cubicBezTo>
                  <a:close/>
                </a:path>
              </a:pathLst>
            </a:custGeom>
            <a:solidFill>
              <a:srgbClr val="FFFFFF">
                <a:alpha val="98824"/>
              </a:srgbClr>
            </a:solidFill>
          </p:spPr>
        </p:sp>
        <p:sp>
          <p:nvSpPr>
            <p:cNvPr id="103" name="TextBox 10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04" name="TextBox 104"/>
          <p:cNvSpPr txBox="1"/>
          <p:nvPr/>
        </p:nvSpPr>
        <p:spPr>
          <a:xfrm>
            <a:off x="7514575" y="2240875"/>
            <a:ext cx="2276681" cy="413819"/>
          </a:xfrm>
          <a:prstGeom prst="rect">
            <a:avLst/>
          </a:prstGeom>
        </p:spPr>
        <p:txBody>
          <a:bodyPr lIns="0" tIns="0" rIns="0" bIns="0" rtlCol="0" anchor="t">
            <a:spAutoFit/>
          </a:bodyPr>
          <a:lstStyle/>
          <a:p>
            <a:pPr marL="0" lvl="0" indent="0" algn="ctr">
              <a:lnSpc>
                <a:spcPts val="3328"/>
              </a:lnSpc>
              <a:spcBef>
                <a:spcPct val="0"/>
              </a:spcBef>
            </a:pPr>
            <a:r>
              <a:rPr lang="en-US" sz="2411" spc="236">
                <a:solidFill>
                  <a:srgbClr val="231F20"/>
                </a:solidFill>
                <a:latin typeface="Oswald"/>
              </a:rPr>
              <a:t>MAPPING</a:t>
            </a:r>
          </a:p>
        </p:txBody>
      </p:sp>
      <p:grpSp>
        <p:nvGrpSpPr>
          <p:cNvPr id="109" name="Group 109"/>
          <p:cNvGrpSpPr/>
          <p:nvPr/>
        </p:nvGrpSpPr>
        <p:grpSpPr>
          <a:xfrm>
            <a:off x="13312236" y="2102423"/>
            <a:ext cx="2444023" cy="738348"/>
            <a:chOff x="0" y="0"/>
            <a:chExt cx="1006631" cy="304107"/>
          </a:xfrm>
        </p:grpSpPr>
        <p:sp>
          <p:nvSpPr>
            <p:cNvPr id="110" name="Freeform 110"/>
            <p:cNvSpPr/>
            <p:nvPr/>
          </p:nvSpPr>
          <p:spPr>
            <a:xfrm>
              <a:off x="0" y="0"/>
              <a:ext cx="1006631" cy="304107"/>
            </a:xfrm>
            <a:custGeom>
              <a:avLst/>
              <a:gdLst/>
              <a:ahLst/>
              <a:cxnLst/>
              <a:rect l="l" t="t" r="r" b="b"/>
              <a:pathLst>
                <a:path w="1006631" h="304107">
                  <a:moveTo>
                    <a:pt x="98199" y="0"/>
                  </a:moveTo>
                  <a:lnTo>
                    <a:pt x="908433" y="0"/>
                  </a:lnTo>
                  <a:cubicBezTo>
                    <a:pt x="962666" y="0"/>
                    <a:pt x="1006631" y="43965"/>
                    <a:pt x="1006631" y="98199"/>
                  </a:cubicBezTo>
                  <a:lnTo>
                    <a:pt x="1006631" y="205908"/>
                  </a:lnTo>
                  <a:cubicBezTo>
                    <a:pt x="1006631" y="231952"/>
                    <a:pt x="996285" y="256929"/>
                    <a:pt x="977869" y="275345"/>
                  </a:cubicBezTo>
                  <a:cubicBezTo>
                    <a:pt x="959454" y="293761"/>
                    <a:pt x="934476" y="304107"/>
                    <a:pt x="908433" y="304107"/>
                  </a:cubicBezTo>
                  <a:lnTo>
                    <a:pt x="98199" y="304107"/>
                  </a:lnTo>
                  <a:cubicBezTo>
                    <a:pt x="72155" y="304107"/>
                    <a:pt x="47177" y="293761"/>
                    <a:pt x="28762" y="275345"/>
                  </a:cubicBezTo>
                  <a:cubicBezTo>
                    <a:pt x="10346" y="256929"/>
                    <a:pt x="0" y="231952"/>
                    <a:pt x="0" y="205908"/>
                  </a:cubicBezTo>
                  <a:lnTo>
                    <a:pt x="0" y="98199"/>
                  </a:lnTo>
                  <a:cubicBezTo>
                    <a:pt x="0" y="72155"/>
                    <a:pt x="10346" y="47177"/>
                    <a:pt x="28762" y="28762"/>
                  </a:cubicBezTo>
                  <a:cubicBezTo>
                    <a:pt x="47177" y="10346"/>
                    <a:pt x="72155" y="0"/>
                    <a:pt x="98199" y="0"/>
                  </a:cubicBezTo>
                  <a:close/>
                </a:path>
              </a:pathLst>
            </a:custGeom>
            <a:solidFill>
              <a:srgbClr val="FFFFFF">
                <a:alpha val="98824"/>
              </a:srgbClr>
            </a:solidFill>
          </p:spPr>
        </p:sp>
        <p:sp>
          <p:nvSpPr>
            <p:cNvPr id="111" name="TextBox 1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2" name="TextBox 112"/>
          <p:cNvSpPr txBox="1"/>
          <p:nvPr/>
        </p:nvSpPr>
        <p:spPr>
          <a:xfrm>
            <a:off x="13398380" y="2240875"/>
            <a:ext cx="2276681" cy="413819"/>
          </a:xfrm>
          <a:prstGeom prst="rect">
            <a:avLst/>
          </a:prstGeom>
        </p:spPr>
        <p:txBody>
          <a:bodyPr lIns="0" tIns="0" rIns="0" bIns="0" rtlCol="0" anchor="t">
            <a:spAutoFit/>
          </a:bodyPr>
          <a:lstStyle/>
          <a:p>
            <a:pPr marL="0" lvl="0" indent="0" algn="ctr">
              <a:lnSpc>
                <a:spcPts val="3328"/>
              </a:lnSpc>
              <a:spcBef>
                <a:spcPct val="0"/>
              </a:spcBef>
            </a:pPr>
            <a:r>
              <a:rPr lang="en-US" sz="2411" spc="236">
                <a:solidFill>
                  <a:srgbClr val="231F20"/>
                </a:solidFill>
                <a:latin typeface="Oswald"/>
              </a:rPr>
              <a:t>REDUCING</a:t>
            </a:r>
          </a:p>
        </p:txBody>
      </p:sp>
      <p:sp>
        <p:nvSpPr>
          <p:cNvPr id="48" name="Freeform 48"/>
          <p:cNvSpPr/>
          <p:nvPr/>
        </p:nvSpPr>
        <p:spPr>
          <a:xfrm rot="-1978110">
            <a:off x="9691679" y="6654202"/>
            <a:ext cx="841258" cy="841258"/>
          </a:xfrm>
          <a:custGeom>
            <a:avLst/>
            <a:gdLst/>
            <a:ahLst/>
            <a:cxnLst/>
            <a:rect l="l" t="t" r="r" b="b"/>
            <a:pathLst>
              <a:path w="841258" h="841258">
                <a:moveTo>
                  <a:pt x="0" y="0"/>
                </a:moveTo>
                <a:lnTo>
                  <a:pt x="841258" y="0"/>
                </a:lnTo>
                <a:lnTo>
                  <a:pt x="841258" y="841257"/>
                </a:lnTo>
                <a:lnTo>
                  <a:pt x="0" y="8412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0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1"/>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8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9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9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90"/>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0" grpId="0"/>
      <p:bldP spid="51" grpId="0"/>
      <p:bldP spid="52" grpId="0"/>
      <p:bldP spid="53" grpId="0"/>
      <p:bldP spid="54" grpId="0"/>
      <p:bldP spid="55" grpId="0"/>
      <p:bldP spid="59" grpId="0"/>
      <p:bldP spid="56" grpId="0"/>
      <p:bldP spid="57" grpId="0"/>
      <p:bldP spid="58" grpId="0"/>
      <p:bldP spid="60" grpId="0"/>
      <p:bldP spid="61" grpId="0"/>
      <p:bldP spid="65" grpId="0"/>
      <p:bldP spid="73" grpId="0"/>
      <p:bldP spid="77" grpId="0"/>
      <p:bldP spid="81" grpId="0"/>
      <p:bldP spid="87" grpId="0"/>
      <p:bldP spid="93" grpId="0"/>
      <p:bldP spid="108" grpId="0"/>
      <p:bldP spid="104" grpId="0"/>
      <p:bldP spid="1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431650" y="4836335"/>
            <a:ext cx="13424699" cy="3090886"/>
          </a:xfrm>
          <a:custGeom>
            <a:avLst/>
            <a:gdLst/>
            <a:ahLst/>
            <a:cxnLst/>
            <a:rect l="l" t="t" r="r" b="b"/>
            <a:pathLst>
              <a:path w="13424699" h="3090886">
                <a:moveTo>
                  <a:pt x="0" y="0"/>
                </a:moveTo>
                <a:lnTo>
                  <a:pt x="13424700" y="0"/>
                </a:lnTo>
                <a:lnTo>
                  <a:pt x="13424700" y="3090885"/>
                </a:lnTo>
                <a:lnTo>
                  <a:pt x="0" y="3090885"/>
                </a:lnTo>
                <a:lnTo>
                  <a:pt x="0" y="0"/>
                </a:lnTo>
                <a:close/>
              </a:path>
            </a:pathLst>
          </a:custGeom>
          <a:blipFill>
            <a:blip r:embed="rId6"/>
            <a:stretch>
              <a:fillRect/>
            </a:stretch>
          </a:blipFill>
        </p:spPr>
      </p:sp>
      <p:sp>
        <p:nvSpPr>
          <p:cNvPr id="6" name="TextBox 6"/>
          <p:cNvSpPr txBox="1"/>
          <p:nvPr/>
        </p:nvSpPr>
        <p:spPr>
          <a:xfrm>
            <a:off x="3416083" y="1373803"/>
            <a:ext cx="11455835" cy="2627673"/>
          </a:xfrm>
          <a:prstGeom prst="rect">
            <a:avLst/>
          </a:prstGeom>
        </p:spPr>
        <p:txBody>
          <a:bodyPr lIns="0" tIns="0" rIns="0" bIns="0" rtlCol="0" anchor="t">
            <a:spAutoFit/>
          </a:bodyPr>
          <a:lstStyle/>
          <a:p>
            <a:pPr marL="0" lvl="0" indent="0" algn="ctr">
              <a:lnSpc>
                <a:spcPts val="10581"/>
              </a:lnSpc>
              <a:spcBef>
                <a:spcPct val="0"/>
              </a:spcBef>
            </a:pPr>
            <a:r>
              <a:rPr lang="en-US" sz="7667" spc="751" dirty="0">
                <a:solidFill>
                  <a:srgbClr val="231F20"/>
                </a:solidFill>
                <a:latin typeface="Oswald Bold"/>
              </a:rPr>
              <a:t>A VERY FANCY SQL ENGINE</a:t>
            </a:r>
          </a:p>
        </p:txBody>
      </p:sp>
      <p:grpSp>
        <p:nvGrpSpPr>
          <p:cNvPr id="7" name="Group 7"/>
          <p:cNvGrpSpPr/>
          <p:nvPr/>
        </p:nvGrpSpPr>
        <p:grpSpPr>
          <a:xfrm>
            <a:off x="51098" y="9506470"/>
            <a:ext cx="5320355" cy="780530"/>
            <a:chOff x="0" y="0"/>
            <a:chExt cx="1401246" cy="205572"/>
          </a:xfrm>
        </p:grpSpPr>
        <p:sp>
          <p:nvSpPr>
            <p:cNvPr id="8" name="Freeform 8"/>
            <p:cNvSpPr/>
            <p:nvPr/>
          </p:nvSpPr>
          <p:spPr>
            <a:xfrm>
              <a:off x="0" y="0"/>
              <a:ext cx="1401246" cy="205572"/>
            </a:xfrm>
            <a:custGeom>
              <a:avLst/>
              <a:gdLst/>
              <a:ahLst/>
              <a:cxnLst/>
              <a:rect l="l" t="t" r="r" b="b"/>
              <a:pathLst>
                <a:path w="1401246" h="205572">
                  <a:moveTo>
                    <a:pt x="0" y="0"/>
                  </a:moveTo>
                  <a:lnTo>
                    <a:pt x="1401246" y="0"/>
                  </a:lnTo>
                  <a:lnTo>
                    <a:pt x="1401246" y="205572"/>
                  </a:lnTo>
                  <a:lnTo>
                    <a:pt x="0" y="205572"/>
                  </a:lnTo>
                  <a:close/>
                </a:path>
              </a:pathLst>
            </a:custGeom>
            <a:solidFill>
              <a:srgbClr val="DA6220"/>
            </a:solidFill>
          </p:spPr>
        </p:sp>
        <p:sp>
          <p:nvSpPr>
            <p:cNvPr id="9"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2431650" y="4836335"/>
            <a:ext cx="13424699" cy="3090886"/>
            <a:chOff x="0" y="0"/>
            <a:chExt cx="2592528" cy="596900"/>
          </a:xfrm>
        </p:grpSpPr>
        <p:sp>
          <p:nvSpPr>
            <p:cNvPr id="11" name="Freeform 11"/>
            <p:cNvSpPr/>
            <p:nvPr/>
          </p:nvSpPr>
          <p:spPr>
            <a:xfrm>
              <a:off x="0" y="0"/>
              <a:ext cx="2592528" cy="596900"/>
            </a:xfrm>
            <a:custGeom>
              <a:avLst/>
              <a:gdLst/>
              <a:ahLst/>
              <a:cxnLst/>
              <a:rect l="l" t="t" r="r" b="b"/>
              <a:pathLst>
                <a:path w="2592528" h="596900">
                  <a:moveTo>
                    <a:pt x="0" y="0"/>
                  </a:moveTo>
                  <a:lnTo>
                    <a:pt x="2592528" y="0"/>
                  </a:lnTo>
                  <a:lnTo>
                    <a:pt x="2592528" y="596900"/>
                  </a:lnTo>
                  <a:lnTo>
                    <a:pt x="0" y="596900"/>
                  </a:lnTo>
                  <a:close/>
                </a:path>
              </a:pathLst>
            </a:custGeom>
            <a:solidFill>
              <a:srgbClr val="000000">
                <a:alpha val="0"/>
              </a:srgbClr>
            </a:solidFill>
            <a:ln w="38100">
              <a:solidFill>
                <a:srgbClr val="000000"/>
              </a:solidFill>
            </a:ln>
          </p:spPr>
        </p:sp>
        <p:sp>
          <p:nvSpPr>
            <p:cNvPr id="12"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2F5"/>
        </a:solidFill>
        <a:effectLst/>
      </p:bgPr>
    </p:bg>
    <p:spTree>
      <p:nvGrpSpPr>
        <p:cNvPr id="1" name=""/>
        <p:cNvGrpSpPr/>
        <p:nvPr/>
      </p:nvGrpSpPr>
      <p:grpSpPr>
        <a:xfrm>
          <a:off x="0" y="0"/>
          <a:ext cx="0" cy="0"/>
          <a:chOff x="0" y="0"/>
          <a:chExt cx="0" cy="0"/>
        </a:xfrm>
      </p:grpSpPr>
      <p:grpSp>
        <p:nvGrpSpPr>
          <p:cNvPr id="26" name="Group 5"/>
          <p:cNvGrpSpPr/>
          <p:nvPr/>
        </p:nvGrpSpPr>
        <p:grpSpPr>
          <a:xfrm>
            <a:off x="13662994" y="337474"/>
            <a:ext cx="4296549" cy="9570246"/>
            <a:chOff x="0" y="0"/>
            <a:chExt cx="1131601" cy="2520559"/>
          </a:xfrm>
        </p:grpSpPr>
        <p:sp>
          <p:nvSpPr>
            <p:cNvPr id="27" name="Freeform 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28"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13" name="Group 7"/>
          <p:cNvGrpSpPr/>
          <p:nvPr/>
        </p:nvGrpSpPr>
        <p:grpSpPr>
          <a:xfrm>
            <a:off x="0" y="9506470"/>
            <a:ext cx="5320355" cy="780530"/>
            <a:chOff x="0" y="0"/>
            <a:chExt cx="1401246" cy="205572"/>
          </a:xfrm>
        </p:grpSpPr>
        <p:sp>
          <p:nvSpPr>
            <p:cNvPr id="14" name="Freeform 8"/>
            <p:cNvSpPr/>
            <p:nvPr/>
          </p:nvSpPr>
          <p:spPr>
            <a:xfrm>
              <a:off x="0" y="0"/>
              <a:ext cx="1401246" cy="205572"/>
            </a:xfrm>
            <a:custGeom>
              <a:avLst/>
              <a:gdLst/>
              <a:ahLst/>
              <a:cxnLst/>
              <a:rect l="l" t="t" r="r" b="b"/>
              <a:pathLst>
                <a:path w="1401246" h="205572">
                  <a:moveTo>
                    <a:pt x="0" y="0"/>
                  </a:moveTo>
                  <a:lnTo>
                    <a:pt x="1401246" y="0"/>
                  </a:lnTo>
                  <a:lnTo>
                    <a:pt x="1401246" y="205572"/>
                  </a:lnTo>
                  <a:lnTo>
                    <a:pt x="0" y="205572"/>
                  </a:lnTo>
                  <a:close/>
                </a:path>
              </a:pathLst>
            </a:custGeom>
            <a:solidFill>
              <a:srgbClr val="DA6220"/>
            </a:solidFill>
          </p:spPr>
        </p:sp>
        <p:sp>
          <p:nvSpPr>
            <p:cNvPr id="15"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1028700" y="914400"/>
            <a:ext cx="13723195" cy="1144865"/>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rPr>
              <a:t>Spark optimizations</a:t>
            </a:r>
          </a:p>
        </p:txBody>
      </p:sp>
      <p:sp>
        <p:nvSpPr>
          <p:cNvPr id="16" name="Freeform 6"/>
          <p:cNvSpPr/>
          <p:nvPr/>
        </p:nvSpPr>
        <p:spPr>
          <a:xfrm rot="6116997" flipV="1">
            <a:off x="-545111" y="4393212"/>
            <a:ext cx="10968614" cy="12316790"/>
          </a:xfrm>
          <a:custGeom>
            <a:avLst/>
            <a:gdLst/>
            <a:ahLst/>
            <a:cxnLst/>
            <a:rect l="l" t="t" r="r" b="b"/>
            <a:pathLst>
              <a:path w="18317384" h="18795823">
                <a:moveTo>
                  <a:pt x="0" y="18795823"/>
                </a:moveTo>
                <a:lnTo>
                  <a:pt x="18317384" y="18795823"/>
                </a:lnTo>
                <a:lnTo>
                  <a:pt x="18317384" y="0"/>
                </a:lnTo>
                <a:lnTo>
                  <a:pt x="0" y="0"/>
                </a:lnTo>
                <a:lnTo>
                  <a:pt x="0" y="18795823"/>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3084" name="Picture 12" descr="PySpark Data Skew in 5 Minutes. Exactly what you need, and no more | by  Michael Berk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39498" y="2783857"/>
            <a:ext cx="13989856" cy="4476754"/>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10"/>
          <p:cNvGrpSpPr/>
          <p:nvPr/>
        </p:nvGrpSpPr>
        <p:grpSpPr>
          <a:xfrm>
            <a:off x="1739498" y="2783857"/>
            <a:ext cx="13989856" cy="4476754"/>
            <a:chOff x="0" y="0"/>
            <a:chExt cx="2592528" cy="596900"/>
          </a:xfrm>
        </p:grpSpPr>
        <p:sp>
          <p:nvSpPr>
            <p:cNvPr id="24" name="Freeform 11"/>
            <p:cNvSpPr/>
            <p:nvPr/>
          </p:nvSpPr>
          <p:spPr>
            <a:xfrm>
              <a:off x="0" y="0"/>
              <a:ext cx="2592528" cy="596900"/>
            </a:xfrm>
            <a:custGeom>
              <a:avLst/>
              <a:gdLst/>
              <a:ahLst/>
              <a:cxnLst/>
              <a:rect l="l" t="t" r="r" b="b"/>
              <a:pathLst>
                <a:path w="2592528" h="596900">
                  <a:moveTo>
                    <a:pt x="0" y="0"/>
                  </a:moveTo>
                  <a:lnTo>
                    <a:pt x="2592528" y="0"/>
                  </a:lnTo>
                  <a:lnTo>
                    <a:pt x="2592528" y="596900"/>
                  </a:lnTo>
                  <a:lnTo>
                    <a:pt x="0" y="596900"/>
                  </a:lnTo>
                  <a:close/>
                </a:path>
              </a:pathLst>
            </a:custGeom>
            <a:solidFill>
              <a:srgbClr val="000000">
                <a:alpha val="0"/>
              </a:srgbClr>
            </a:solidFill>
            <a:ln w="38100">
              <a:solidFill>
                <a:srgbClr val="000000"/>
              </a:solidFill>
            </a:ln>
          </p:spPr>
        </p:sp>
        <p:sp>
          <p:nvSpPr>
            <p:cNvPr id="25" name="TextBox 12"/>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3835174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2F5"/>
        </a:solidFill>
        <a:effectLst/>
      </p:bgPr>
    </p:bg>
    <p:spTree>
      <p:nvGrpSpPr>
        <p:cNvPr id="1" name=""/>
        <p:cNvGrpSpPr/>
        <p:nvPr/>
      </p:nvGrpSpPr>
      <p:grpSpPr>
        <a:xfrm>
          <a:off x="0" y="0"/>
          <a:ext cx="0" cy="0"/>
          <a:chOff x="0" y="0"/>
          <a:chExt cx="0" cy="0"/>
        </a:xfrm>
      </p:grpSpPr>
      <p:grpSp>
        <p:nvGrpSpPr>
          <p:cNvPr id="2" name="Group 2"/>
          <p:cNvGrpSpPr/>
          <p:nvPr/>
        </p:nvGrpSpPr>
        <p:grpSpPr>
          <a:xfrm>
            <a:off x="11448684" y="4369502"/>
            <a:ext cx="4113179" cy="4087473"/>
            <a:chOff x="0" y="0"/>
            <a:chExt cx="1279723" cy="1271725"/>
          </a:xfrm>
        </p:grpSpPr>
        <p:sp>
          <p:nvSpPr>
            <p:cNvPr id="3" name="Freeform 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5" name="Freeform 5"/>
          <p:cNvSpPr/>
          <p:nvPr/>
        </p:nvSpPr>
        <p:spPr>
          <a:xfrm>
            <a:off x="10915312" y="-6696567"/>
            <a:ext cx="13052218" cy="13393135"/>
          </a:xfrm>
          <a:custGeom>
            <a:avLst/>
            <a:gdLst/>
            <a:ahLst/>
            <a:cxnLst/>
            <a:rect l="l" t="t" r="r" b="b"/>
            <a:pathLst>
              <a:path w="13052218" h="13393135">
                <a:moveTo>
                  <a:pt x="0" y="0"/>
                </a:moveTo>
                <a:lnTo>
                  <a:pt x="13052218" y="0"/>
                </a:lnTo>
                <a:lnTo>
                  <a:pt x="13052218" y="13393134"/>
                </a:lnTo>
                <a:lnTo>
                  <a:pt x="0" y="133931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4576644">
            <a:off x="-6053343" y="2924560"/>
            <a:ext cx="11024929" cy="11312894"/>
          </a:xfrm>
          <a:custGeom>
            <a:avLst/>
            <a:gdLst/>
            <a:ahLst/>
            <a:cxnLst/>
            <a:rect l="l" t="t" r="r" b="b"/>
            <a:pathLst>
              <a:path w="11024929" h="11312894">
                <a:moveTo>
                  <a:pt x="0" y="0"/>
                </a:moveTo>
                <a:lnTo>
                  <a:pt x="11024930" y="0"/>
                </a:lnTo>
                <a:lnTo>
                  <a:pt x="11024930" y="11312894"/>
                </a:lnTo>
                <a:lnTo>
                  <a:pt x="0" y="11312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1726541" y="5306569"/>
            <a:ext cx="3542623" cy="702500"/>
          </a:xfrm>
          <a:prstGeom prst="rect">
            <a:avLst/>
          </a:prstGeom>
        </p:spPr>
        <p:txBody>
          <a:bodyPr lIns="0" tIns="0" rIns="0" bIns="0" rtlCol="0" anchor="t">
            <a:spAutoFit/>
          </a:bodyPr>
          <a:lstStyle/>
          <a:p>
            <a:pPr algn="ctr">
              <a:lnSpc>
                <a:spcPts val="2791"/>
              </a:lnSpc>
            </a:pPr>
            <a:r>
              <a:rPr lang="en-US" sz="2022" spc="198" dirty="0">
                <a:solidFill>
                  <a:srgbClr val="FFFBFB"/>
                </a:solidFill>
                <a:latin typeface="DM Sans"/>
              </a:rPr>
              <a:t>Handling that after an increasing of 100%</a:t>
            </a:r>
          </a:p>
        </p:txBody>
      </p:sp>
      <p:grpSp>
        <p:nvGrpSpPr>
          <p:cNvPr id="8" name="Group 8"/>
          <p:cNvGrpSpPr/>
          <p:nvPr/>
        </p:nvGrpSpPr>
        <p:grpSpPr>
          <a:xfrm>
            <a:off x="12473268" y="2981747"/>
            <a:ext cx="2049168" cy="204916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12664443" y="3172922"/>
            <a:ext cx="1666818" cy="1666818"/>
          </a:xfrm>
          <a:custGeom>
            <a:avLst/>
            <a:gdLst/>
            <a:ahLst/>
            <a:cxnLst/>
            <a:rect l="l" t="t" r="r" b="b"/>
            <a:pathLst>
              <a:path w="1666818" h="1666818">
                <a:moveTo>
                  <a:pt x="0" y="0"/>
                </a:moveTo>
                <a:lnTo>
                  <a:pt x="1666819" y="0"/>
                </a:lnTo>
                <a:lnTo>
                  <a:pt x="1666819" y="1666818"/>
                </a:lnTo>
                <a:lnTo>
                  <a:pt x="0" y="1666818"/>
                </a:lnTo>
                <a:lnTo>
                  <a:pt x="0" y="0"/>
                </a:lnTo>
                <a:close/>
              </a:path>
            </a:pathLst>
          </a:custGeom>
          <a:blipFill>
            <a:blip r:embed="rId5"/>
            <a:stretch>
              <a:fillRect/>
            </a:stretch>
          </a:blipFill>
        </p:spPr>
      </p:sp>
      <p:grpSp>
        <p:nvGrpSpPr>
          <p:cNvPr id="12" name="Group 12"/>
          <p:cNvGrpSpPr/>
          <p:nvPr/>
        </p:nvGrpSpPr>
        <p:grpSpPr>
          <a:xfrm>
            <a:off x="7086966" y="4369502"/>
            <a:ext cx="4113179" cy="4087473"/>
            <a:chOff x="0" y="0"/>
            <a:chExt cx="1279723" cy="1271725"/>
          </a:xfrm>
        </p:grpSpPr>
        <p:sp>
          <p:nvSpPr>
            <p:cNvPr id="13" name="Freeform 1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8111550" y="2981747"/>
            <a:ext cx="2049168" cy="2049168"/>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8" name="Freeform 18"/>
          <p:cNvSpPr/>
          <p:nvPr/>
        </p:nvSpPr>
        <p:spPr>
          <a:xfrm>
            <a:off x="8270088" y="3172922"/>
            <a:ext cx="1746935" cy="1746935"/>
          </a:xfrm>
          <a:custGeom>
            <a:avLst/>
            <a:gdLst/>
            <a:ahLst/>
            <a:cxnLst/>
            <a:rect l="l" t="t" r="r" b="b"/>
            <a:pathLst>
              <a:path w="1746935" h="1746935">
                <a:moveTo>
                  <a:pt x="0" y="0"/>
                </a:moveTo>
                <a:lnTo>
                  <a:pt x="1746935" y="0"/>
                </a:lnTo>
                <a:lnTo>
                  <a:pt x="1746935" y="1746935"/>
                </a:lnTo>
                <a:lnTo>
                  <a:pt x="0" y="1746935"/>
                </a:lnTo>
                <a:lnTo>
                  <a:pt x="0" y="0"/>
                </a:lnTo>
                <a:close/>
              </a:path>
            </a:pathLst>
          </a:custGeom>
          <a:blipFill>
            <a:blip r:embed="rId6"/>
            <a:stretch>
              <a:fillRect/>
            </a:stretch>
          </a:blipFill>
        </p:spPr>
      </p:sp>
      <p:grpSp>
        <p:nvGrpSpPr>
          <p:cNvPr id="19" name="Group 19"/>
          <p:cNvGrpSpPr/>
          <p:nvPr/>
        </p:nvGrpSpPr>
        <p:grpSpPr>
          <a:xfrm>
            <a:off x="2726137" y="4369502"/>
            <a:ext cx="4113179" cy="4087473"/>
            <a:chOff x="0" y="0"/>
            <a:chExt cx="1279723" cy="1271725"/>
          </a:xfrm>
        </p:grpSpPr>
        <p:sp>
          <p:nvSpPr>
            <p:cNvPr id="20" name="Freeform 2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3750721" y="2981747"/>
            <a:ext cx="2049168" cy="204916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996813" y="3172922"/>
            <a:ext cx="1556983" cy="1556983"/>
          </a:xfrm>
          <a:custGeom>
            <a:avLst/>
            <a:gdLst/>
            <a:ahLst/>
            <a:cxnLst/>
            <a:rect l="l" t="t" r="r" b="b"/>
            <a:pathLst>
              <a:path w="1556983" h="1556983">
                <a:moveTo>
                  <a:pt x="0" y="0"/>
                </a:moveTo>
                <a:lnTo>
                  <a:pt x="1556984" y="0"/>
                </a:lnTo>
                <a:lnTo>
                  <a:pt x="1556984" y="1556983"/>
                </a:lnTo>
                <a:lnTo>
                  <a:pt x="0" y="1556983"/>
                </a:lnTo>
                <a:lnTo>
                  <a:pt x="0" y="0"/>
                </a:lnTo>
                <a:close/>
              </a:path>
            </a:pathLst>
          </a:custGeom>
          <a:blipFill>
            <a:blip r:embed="rId7"/>
            <a:stretch>
              <a:fillRect/>
            </a:stretch>
          </a:blipFill>
        </p:spPr>
      </p:sp>
      <p:sp>
        <p:nvSpPr>
          <p:cNvPr id="30" name="TextBox 30"/>
          <p:cNvSpPr txBox="1"/>
          <p:nvPr/>
        </p:nvSpPr>
        <p:spPr>
          <a:xfrm>
            <a:off x="3003993" y="5306569"/>
            <a:ext cx="3542623" cy="1061573"/>
          </a:xfrm>
          <a:prstGeom prst="rect">
            <a:avLst/>
          </a:prstGeom>
        </p:spPr>
        <p:txBody>
          <a:bodyPr lIns="0" tIns="0" rIns="0" bIns="0" rtlCol="0" anchor="t">
            <a:spAutoFit/>
          </a:bodyPr>
          <a:lstStyle/>
          <a:p>
            <a:pPr algn="ctr">
              <a:lnSpc>
                <a:spcPts val="2791"/>
              </a:lnSpc>
            </a:pPr>
            <a:r>
              <a:rPr lang="en-US" sz="2022" spc="198" dirty="0">
                <a:solidFill>
                  <a:srgbClr val="FFFBFB"/>
                </a:solidFill>
                <a:latin typeface="DM Sans"/>
              </a:rPr>
              <a:t>Optimized our ETL run time and resources usage </a:t>
            </a:r>
          </a:p>
        </p:txBody>
      </p:sp>
      <p:sp>
        <p:nvSpPr>
          <p:cNvPr id="34" name="TextBox 7"/>
          <p:cNvSpPr txBox="1"/>
          <p:nvPr/>
        </p:nvSpPr>
        <p:spPr>
          <a:xfrm>
            <a:off x="7305783" y="5232731"/>
            <a:ext cx="3542623" cy="702500"/>
          </a:xfrm>
          <a:prstGeom prst="rect">
            <a:avLst/>
          </a:prstGeom>
        </p:spPr>
        <p:txBody>
          <a:bodyPr lIns="0" tIns="0" rIns="0" bIns="0" rtlCol="0" anchor="t">
            <a:spAutoFit/>
          </a:bodyPr>
          <a:lstStyle/>
          <a:p>
            <a:pPr algn="ctr">
              <a:lnSpc>
                <a:spcPts val="2791"/>
              </a:lnSpc>
            </a:pPr>
            <a:r>
              <a:rPr lang="en-US" sz="2022" spc="198" dirty="0">
                <a:solidFill>
                  <a:srgbClr val="FFFBFB"/>
                </a:solidFill>
                <a:latin typeface="DM Sans"/>
              </a:rPr>
              <a:t>Improving our resources utilizations</a:t>
            </a:r>
          </a:p>
        </p:txBody>
      </p:sp>
      <p:grpSp>
        <p:nvGrpSpPr>
          <p:cNvPr id="36" name="Group 7"/>
          <p:cNvGrpSpPr/>
          <p:nvPr/>
        </p:nvGrpSpPr>
        <p:grpSpPr>
          <a:xfrm>
            <a:off x="12967645" y="9544570"/>
            <a:ext cx="5320355" cy="780530"/>
            <a:chOff x="0" y="0"/>
            <a:chExt cx="1401246" cy="205572"/>
          </a:xfrm>
        </p:grpSpPr>
        <p:sp>
          <p:nvSpPr>
            <p:cNvPr id="37" name="Freeform 8"/>
            <p:cNvSpPr/>
            <p:nvPr/>
          </p:nvSpPr>
          <p:spPr>
            <a:xfrm>
              <a:off x="0" y="0"/>
              <a:ext cx="1401246" cy="205572"/>
            </a:xfrm>
            <a:custGeom>
              <a:avLst/>
              <a:gdLst/>
              <a:ahLst/>
              <a:cxnLst/>
              <a:rect l="l" t="t" r="r" b="b"/>
              <a:pathLst>
                <a:path w="1401246" h="205572">
                  <a:moveTo>
                    <a:pt x="0" y="0"/>
                  </a:moveTo>
                  <a:lnTo>
                    <a:pt x="1401246" y="0"/>
                  </a:lnTo>
                  <a:lnTo>
                    <a:pt x="1401246" y="205572"/>
                  </a:lnTo>
                  <a:lnTo>
                    <a:pt x="0" y="205572"/>
                  </a:lnTo>
                  <a:close/>
                </a:path>
              </a:pathLst>
            </a:custGeom>
            <a:solidFill>
              <a:srgbClr val="DA6220"/>
            </a:solidFill>
          </p:spPr>
        </p:sp>
        <p:sp>
          <p:nvSpPr>
            <p:cNvPr id="38" name="TextBox 9"/>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39" name="TextBox 12"/>
          <p:cNvSpPr txBox="1"/>
          <p:nvPr/>
        </p:nvSpPr>
        <p:spPr>
          <a:xfrm>
            <a:off x="-2523050" y="795787"/>
            <a:ext cx="13723195" cy="1144865"/>
          </a:xfrm>
          <a:prstGeom prst="rect">
            <a:avLst/>
          </a:prstGeom>
        </p:spPr>
        <p:txBody>
          <a:bodyPr lIns="0" tIns="0" rIns="0" bIns="0" rtlCol="0" anchor="t">
            <a:spAutoFit/>
          </a:bodyPr>
          <a:lstStyle/>
          <a:p>
            <a:pPr algn="ctr">
              <a:lnSpc>
                <a:spcPts val="9748"/>
              </a:lnSpc>
            </a:pPr>
            <a:r>
              <a:rPr lang="en-US" sz="7063" spc="692" dirty="0">
                <a:solidFill>
                  <a:srgbClr val="231F20"/>
                </a:solidFill>
                <a:latin typeface="Oswald Bold"/>
              </a:rPr>
              <a:t>In the war</a:t>
            </a:r>
          </a:p>
        </p:txBody>
      </p:sp>
    </p:spTree>
    <p:extLst>
      <p:ext uri="{BB962C8B-B14F-4D97-AF65-F5344CB8AC3E}">
        <p14:creationId xmlns:p14="http://schemas.microsoft.com/office/powerpoint/2010/main" val="1618855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584331" y="4206517"/>
            <a:ext cx="7119337" cy="1702517"/>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QUESTIONS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1F2F5"/>
        </a:solidFill>
        <a:effectLst/>
      </p:bgPr>
    </p:bg>
    <p:spTree>
      <p:nvGrpSpPr>
        <p:cNvPr id="1" name=""/>
        <p:cNvGrpSpPr/>
        <p:nvPr/>
      </p:nvGrpSpPr>
      <p:grpSpPr>
        <a:xfrm>
          <a:off x="0" y="0"/>
          <a:ext cx="0" cy="0"/>
          <a:chOff x="0" y="0"/>
          <a:chExt cx="0" cy="0"/>
        </a:xfrm>
      </p:grpSpPr>
      <p:sp>
        <p:nvSpPr>
          <p:cNvPr id="2" name="Freeform 2"/>
          <p:cNvSpPr/>
          <p:nvPr/>
        </p:nvSpPr>
        <p:spPr>
          <a:xfrm>
            <a:off x="2182421" y="1172765"/>
            <a:ext cx="13770759" cy="7750970"/>
          </a:xfrm>
          <a:custGeom>
            <a:avLst/>
            <a:gdLst/>
            <a:ahLst/>
            <a:cxnLst/>
            <a:rect l="l" t="t" r="r" b="b"/>
            <a:pathLst>
              <a:path w="13770759" h="7750970">
                <a:moveTo>
                  <a:pt x="0" y="0"/>
                </a:moveTo>
                <a:lnTo>
                  <a:pt x="13770758" y="0"/>
                </a:lnTo>
                <a:lnTo>
                  <a:pt x="13770758" y="7750970"/>
                </a:lnTo>
                <a:lnTo>
                  <a:pt x="0" y="7750970"/>
                </a:lnTo>
                <a:lnTo>
                  <a:pt x="0" y="0"/>
                </a:lnTo>
                <a:close/>
              </a:path>
            </a:pathLst>
          </a:custGeom>
          <a:blipFill>
            <a:blip r:embed="rId3"/>
            <a:stretch>
              <a:fillRect/>
            </a:stretch>
          </a:blipFill>
        </p:spPr>
      </p:sp>
      <p:sp>
        <p:nvSpPr>
          <p:cNvPr id="3" name="Freeform 3"/>
          <p:cNvSpPr/>
          <p:nvPr/>
        </p:nvSpPr>
        <p:spPr>
          <a:xfrm rot="2230003">
            <a:off x="10545915" y="1274900"/>
            <a:ext cx="12602157" cy="3150539"/>
          </a:xfrm>
          <a:custGeom>
            <a:avLst/>
            <a:gdLst/>
            <a:ahLst/>
            <a:cxnLst/>
            <a:rect l="l" t="t" r="r" b="b"/>
            <a:pathLst>
              <a:path w="12602157" h="3150539">
                <a:moveTo>
                  <a:pt x="0" y="0"/>
                </a:moveTo>
                <a:lnTo>
                  <a:pt x="12602157" y="0"/>
                </a:lnTo>
                <a:lnTo>
                  <a:pt x="12602157" y="3150539"/>
                </a:lnTo>
                <a:lnTo>
                  <a:pt x="0" y="31505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2177004" flipV="1">
            <a:off x="9316898" y="-1785029"/>
            <a:ext cx="14864396" cy="15440439"/>
          </a:xfrm>
          <a:custGeom>
            <a:avLst/>
            <a:gdLst/>
            <a:ahLst/>
            <a:cxnLst/>
            <a:rect l="l" t="t" r="r" b="b"/>
            <a:pathLst>
              <a:path w="18317384" h="18795823">
                <a:moveTo>
                  <a:pt x="0" y="18795823"/>
                </a:moveTo>
                <a:lnTo>
                  <a:pt x="18317384" y="18795823"/>
                </a:lnTo>
                <a:lnTo>
                  <a:pt x="18317384" y="0"/>
                </a:lnTo>
                <a:lnTo>
                  <a:pt x="0" y="0"/>
                </a:lnTo>
                <a:lnTo>
                  <a:pt x="0" y="1879582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686644" y="2803350"/>
            <a:ext cx="8097687" cy="1594111"/>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FILE FORMAT</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1F2F5"/>
        </a:solidFill>
        <a:effectLst/>
      </p:bgPr>
    </p:bg>
    <p:spTree>
      <p:nvGrpSpPr>
        <p:cNvPr id="1" name=""/>
        <p:cNvGrpSpPr/>
        <p:nvPr/>
      </p:nvGrpSpPr>
      <p:grpSpPr>
        <a:xfrm>
          <a:off x="0" y="0"/>
          <a:ext cx="0" cy="0"/>
          <a:chOff x="0" y="0"/>
          <a:chExt cx="0" cy="0"/>
        </a:xfrm>
      </p:grpSpPr>
      <p:sp>
        <p:nvSpPr>
          <p:cNvPr id="2" name="TextBox 2"/>
          <p:cNvSpPr txBox="1"/>
          <p:nvPr/>
        </p:nvSpPr>
        <p:spPr>
          <a:xfrm>
            <a:off x="7665320" y="7781814"/>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STRATEGY N°2</a:t>
            </a:r>
          </a:p>
        </p:txBody>
      </p:sp>
      <p:grpSp>
        <p:nvGrpSpPr>
          <p:cNvPr id="3" name="Group 3"/>
          <p:cNvGrpSpPr/>
          <p:nvPr/>
        </p:nvGrpSpPr>
        <p:grpSpPr>
          <a:xfrm>
            <a:off x="6468900" y="2582394"/>
            <a:ext cx="10790400" cy="5568671"/>
            <a:chOff x="0" y="0"/>
            <a:chExt cx="2083802" cy="1075401"/>
          </a:xfrm>
        </p:grpSpPr>
        <p:sp>
          <p:nvSpPr>
            <p:cNvPr id="4" name="Freeform 4"/>
            <p:cNvSpPr/>
            <p:nvPr/>
          </p:nvSpPr>
          <p:spPr>
            <a:xfrm>
              <a:off x="0" y="0"/>
              <a:ext cx="2083802" cy="1075401"/>
            </a:xfrm>
            <a:custGeom>
              <a:avLst/>
              <a:gdLst/>
              <a:ahLst/>
              <a:cxnLst/>
              <a:rect l="l" t="t" r="r" b="b"/>
              <a:pathLst>
                <a:path w="2083802" h="1075401">
                  <a:moveTo>
                    <a:pt x="0" y="0"/>
                  </a:moveTo>
                  <a:lnTo>
                    <a:pt x="2083802" y="0"/>
                  </a:lnTo>
                  <a:lnTo>
                    <a:pt x="2083802" y="1075401"/>
                  </a:lnTo>
                  <a:lnTo>
                    <a:pt x="0" y="1075401"/>
                  </a:lnTo>
                  <a:close/>
                </a:path>
              </a:pathLst>
            </a:custGeom>
            <a:solidFill>
              <a:srgbClr val="000000">
                <a:alpha val="0"/>
              </a:srgbClr>
            </a:solidFill>
            <a:ln w="38100">
              <a:solidFill>
                <a:srgbClr val="000000"/>
              </a:solidFill>
            </a:ln>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6542705" y="2656655"/>
            <a:ext cx="10642790" cy="5354243"/>
          </a:xfrm>
          <a:custGeom>
            <a:avLst/>
            <a:gdLst/>
            <a:ahLst/>
            <a:cxnLst/>
            <a:rect l="l" t="t" r="r" b="b"/>
            <a:pathLst>
              <a:path w="10642790" h="5354243">
                <a:moveTo>
                  <a:pt x="0" y="0"/>
                </a:moveTo>
                <a:lnTo>
                  <a:pt x="10642790" y="0"/>
                </a:lnTo>
                <a:lnTo>
                  <a:pt x="10642790" y="5354243"/>
                </a:lnTo>
                <a:lnTo>
                  <a:pt x="0" y="5354243"/>
                </a:lnTo>
                <a:lnTo>
                  <a:pt x="0" y="0"/>
                </a:lnTo>
                <a:close/>
              </a:path>
            </a:pathLst>
          </a:custGeom>
          <a:blipFill>
            <a:blip r:embed="rId2"/>
            <a:stretch>
              <a:fillRect/>
            </a:stretch>
          </a:blipFill>
        </p:spPr>
      </p:sp>
      <p:sp>
        <p:nvSpPr>
          <p:cNvPr id="7" name="TextBox 7"/>
          <p:cNvSpPr txBox="1"/>
          <p:nvPr/>
        </p:nvSpPr>
        <p:spPr>
          <a:xfrm>
            <a:off x="2858454" y="7781814"/>
            <a:ext cx="2974893" cy="520828"/>
          </a:xfrm>
          <a:prstGeom prst="rect">
            <a:avLst/>
          </a:prstGeom>
        </p:spPr>
        <p:txBody>
          <a:bodyPr lIns="0" tIns="0" rIns="0" bIns="0" rtlCol="0" anchor="t">
            <a:spAutoFit/>
          </a:bodyPr>
          <a:lstStyle/>
          <a:p>
            <a:pPr marL="0" lvl="0" indent="0" algn="ctr">
              <a:lnSpc>
                <a:spcPts val="4208"/>
              </a:lnSpc>
              <a:spcBef>
                <a:spcPct val="0"/>
              </a:spcBef>
            </a:pPr>
            <a:r>
              <a:rPr lang="en-US" sz="3049" spc="298">
                <a:solidFill>
                  <a:srgbClr val="FDFBFB"/>
                </a:solidFill>
                <a:latin typeface="Oswald"/>
              </a:rPr>
              <a:t>STRATEGY N°1</a:t>
            </a:r>
          </a:p>
        </p:txBody>
      </p:sp>
      <p:grpSp>
        <p:nvGrpSpPr>
          <p:cNvPr id="8" name="Group 8"/>
          <p:cNvGrpSpPr/>
          <p:nvPr/>
        </p:nvGrpSpPr>
        <p:grpSpPr>
          <a:xfrm>
            <a:off x="0" y="9506470"/>
            <a:ext cx="5320355" cy="780530"/>
            <a:chOff x="0" y="0"/>
            <a:chExt cx="1401246" cy="205572"/>
          </a:xfrm>
        </p:grpSpPr>
        <p:sp>
          <p:nvSpPr>
            <p:cNvPr id="9" name="Freeform 9"/>
            <p:cNvSpPr/>
            <p:nvPr/>
          </p:nvSpPr>
          <p:spPr>
            <a:xfrm>
              <a:off x="0" y="0"/>
              <a:ext cx="1401246" cy="205572"/>
            </a:xfrm>
            <a:custGeom>
              <a:avLst/>
              <a:gdLst/>
              <a:ahLst/>
              <a:cxnLst/>
              <a:rect l="l" t="t" r="r" b="b"/>
              <a:pathLst>
                <a:path w="1401246" h="205572">
                  <a:moveTo>
                    <a:pt x="0" y="0"/>
                  </a:moveTo>
                  <a:lnTo>
                    <a:pt x="1401246" y="0"/>
                  </a:lnTo>
                  <a:lnTo>
                    <a:pt x="1401246" y="205572"/>
                  </a:lnTo>
                  <a:lnTo>
                    <a:pt x="0" y="205572"/>
                  </a:lnTo>
                  <a:close/>
                </a:path>
              </a:pathLst>
            </a:custGeom>
            <a:solidFill>
              <a:srgbClr val="89A6C7"/>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rot="692787">
            <a:off x="-445518" y="6336122"/>
            <a:ext cx="19196568" cy="712122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028700" y="914400"/>
            <a:ext cx="13723195"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ROW BASED VS COLUMN BASED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18" name="Freeform 6"/>
          <p:cNvSpPr/>
          <p:nvPr/>
        </p:nvSpPr>
        <p:spPr>
          <a:xfrm rot="3108630">
            <a:off x="9604275" y="-1128108"/>
            <a:ext cx="8289068" cy="19317234"/>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pic>
        <p:nvPicPr>
          <p:cNvPr id="2050" name="Picture 2" descr="Infographic: Global Data Creation is About to Explode | Stat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4716" y="342900"/>
            <a:ext cx="9144000" cy="6515100"/>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3"/>
          <p:cNvSpPr/>
          <p:nvPr/>
        </p:nvSpPr>
        <p:spPr>
          <a:xfrm rot="1143496">
            <a:off x="-5170938" y="5557840"/>
            <a:ext cx="10649998" cy="10940550"/>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2"/>
          <p:cNvSpPr/>
          <p:nvPr/>
        </p:nvSpPr>
        <p:spPr>
          <a:xfrm>
            <a:off x="1219200" y="4514852"/>
            <a:ext cx="8857008" cy="4991099"/>
          </a:xfrm>
          <a:custGeom>
            <a:avLst/>
            <a:gdLst/>
            <a:ahLst/>
            <a:cxnLst/>
            <a:rect l="l" t="t" r="r" b="b"/>
            <a:pathLst>
              <a:path w="18458208" h="10193008">
                <a:moveTo>
                  <a:pt x="0" y="0"/>
                </a:moveTo>
                <a:lnTo>
                  <a:pt x="18458208" y="0"/>
                </a:lnTo>
                <a:lnTo>
                  <a:pt x="18458208" y="10193008"/>
                </a:lnTo>
                <a:lnTo>
                  <a:pt x="0" y="10193008"/>
                </a:lnTo>
                <a:lnTo>
                  <a:pt x="0" y="0"/>
                </a:lnTo>
                <a:close/>
              </a:path>
            </a:pathLst>
          </a:custGeom>
          <a:blipFill>
            <a:blip r:embed="rId7"/>
            <a:stretch>
              <a:fillRect/>
            </a:stretch>
          </a:blipFill>
        </p:spPr>
      </p:sp>
    </p:spTree>
    <p:extLst>
      <p:ext uri="{BB962C8B-B14F-4D97-AF65-F5344CB8AC3E}">
        <p14:creationId xmlns:p14="http://schemas.microsoft.com/office/powerpoint/2010/main" val="429814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1F2F5"/>
        </a:solidFill>
        <a:effectLst/>
      </p:bgPr>
    </p:bg>
    <p:spTree>
      <p:nvGrpSpPr>
        <p:cNvPr id="1" name=""/>
        <p:cNvGrpSpPr/>
        <p:nvPr/>
      </p:nvGrpSpPr>
      <p:grpSpPr>
        <a:xfrm>
          <a:off x="0" y="0"/>
          <a:ext cx="0" cy="0"/>
          <a:chOff x="0" y="0"/>
          <a:chExt cx="0" cy="0"/>
        </a:xfrm>
      </p:grpSpPr>
      <p:grpSp>
        <p:nvGrpSpPr>
          <p:cNvPr id="2" name="Group 2"/>
          <p:cNvGrpSpPr/>
          <p:nvPr/>
        </p:nvGrpSpPr>
        <p:grpSpPr>
          <a:xfrm>
            <a:off x="11448684" y="4369502"/>
            <a:ext cx="4113179" cy="4087473"/>
            <a:chOff x="0" y="0"/>
            <a:chExt cx="1279723" cy="1271725"/>
          </a:xfrm>
        </p:grpSpPr>
        <p:sp>
          <p:nvSpPr>
            <p:cNvPr id="3" name="Freeform 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5" name="Freeform 5"/>
          <p:cNvSpPr/>
          <p:nvPr/>
        </p:nvSpPr>
        <p:spPr>
          <a:xfrm>
            <a:off x="10915312" y="-6696567"/>
            <a:ext cx="13052218" cy="13393135"/>
          </a:xfrm>
          <a:custGeom>
            <a:avLst/>
            <a:gdLst/>
            <a:ahLst/>
            <a:cxnLst/>
            <a:rect l="l" t="t" r="r" b="b"/>
            <a:pathLst>
              <a:path w="13052218" h="13393135">
                <a:moveTo>
                  <a:pt x="0" y="0"/>
                </a:moveTo>
                <a:lnTo>
                  <a:pt x="13052218" y="0"/>
                </a:lnTo>
                <a:lnTo>
                  <a:pt x="13052218" y="13393134"/>
                </a:lnTo>
                <a:lnTo>
                  <a:pt x="0" y="133931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4576644">
            <a:off x="-5475810" y="1040120"/>
            <a:ext cx="11024929" cy="11312894"/>
          </a:xfrm>
          <a:custGeom>
            <a:avLst/>
            <a:gdLst/>
            <a:ahLst/>
            <a:cxnLst/>
            <a:rect l="l" t="t" r="r" b="b"/>
            <a:pathLst>
              <a:path w="11024929" h="11312894">
                <a:moveTo>
                  <a:pt x="0" y="0"/>
                </a:moveTo>
                <a:lnTo>
                  <a:pt x="11024930" y="0"/>
                </a:lnTo>
                <a:lnTo>
                  <a:pt x="11024930" y="11312894"/>
                </a:lnTo>
                <a:lnTo>
                  <a:pt x="0" y="113128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1726541" y="5306569"/>
            <a:ext cx="3542623" cy="1391601"/>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rPr>
              <a:t>Organizing by column allows for better compression, as data is more homogenous.</a:t>
            </a:r>
          </a:p>
        </p:txBody>
      </p:sp>
      <p:grpSp>
        <p:nvGrpSpPr>
          <p:cNvPr id="8" name="Group 8"/>
          <p:cNvGrpSpPr/>
          <p:nvPr/>
        </p:nvGrpSpPr>
        <p:grpSpPr>
          <a:xfrm>
            <a:off x="12473268" y="2981747"/>
            <a:ext cx="2049168" cy="204916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0" name="TextBox 10"/>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1" name="Freeform 11"/>
          <p:cNvSpPr/>
          <p:nvPr/>
        </p:nvSpPr>
        <p:spPr>
          <a:xfrm>
            <a:off x="12664443" y="3172922"/>
            <a:ext cx="1666818" cy="1666818"/>
          </a:xfrm>
          <a:custGeom>
            <a:avLst/>
            <a:gdLst/>
            <a:ahLst/>
            <a:cxnLst/>
            <a:rect l="l" t="t" r="r" b="b"/>
            <a:pathLst>
              <a:path w="1666818" h="1666818">
                <a:moveTo>
                  <a:pt x="0" y="0"/>
                </a:moveTo>
                <a:lnTo>
                  <a:pt x="1666819" y="0"/>
                </a:lnTo>
                <a:lnTo>
                  <a:pt x="1666819" y="1666818"/>
                </a:lnTo>
                <a:lnTo>
                  <a:pt x="0" y="1666818"/>
                </a:lnTo>
                <a:lnTo>
                  <a:pt x="0" y="0"/>
                </a:lnTo>
                <a:close/>
              </a:path>
            </a:pathLst>
          </a:custGeom>
          <a:blipFill>
            <a:blip r:embed="rId4"/>
            <a:stretch>
              <a:fillRect/>
            </a:stretch>
          </a:blipFill>
        </p:spPr>
      </p:sp>
      <p:grpSp>
        <p:nvGrpSpPr>
          <p:cNvPr id="12" name="Group 12"/>
          <p:cNvGrpSpPr/>
          <p:nvPr/>
        </p:nvGrpSpPr>
        <p:grpSpPr>
          <a:xfrm>
            <a:off x="7086966" y="4369502"/>
            <a:ext cx="4113179" cy="4087473"/>
            <a:chOff x="0" y="0"/>
            <a:chExt cx="1279723" cy="1271725"/>
          </a:xfrm>
        </p:grpSpPr>
        <p:sp>
          <p:nvSpPr>
            <p:cNvPr id="13" name="Freeform 13"/>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5" name="Group 15"/>
          <p:cNvGrpSpPr/>
          <p:nvPr/>
        </p:nvGrpSpPr>
        <p:grpSpPr>
          <a:xfrm>
            <a:off x="8111550" y="2981747"/>
            <a:ext cx="2049168" cy="2049168"/>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7" name="TextBox 17"/>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8" name="Freeform 18"/>
          <p:cNvSpPr/>
          <p:nvPr/>
        </p:nvSpPr>
        <p:spPr>
          <a:xfrm>
            <a:off x="8270088" y="3172922"/>
            <a:ext cx="1746935" cy="1746935"/>
          </a:xfrm>
          <a:custGeom>
            <a:avLst/>
            <a:gdLst/>
            <a:ahLst/>
            <a:cxnLst/>
            <a:rect l="l" t="t" r="r" b="b"/>
            <a:pathLst>
              <a:path w="1746935" h="1746935">
                <a:moveTo>
                  <a:pt x="0" y="0"/>
                </a:moveTo>
                <a:lnTo>
                  <a:pt x="1746935" y="0"/>
                </a:lnTo>
                <a:lnTo>
                  <a:pt x="1746935" y="1746935"/>
                </a:lnTo>
                <a:lnTo>
                  <a:pt x="0" y="1746935"/>
                </a:lnTo>
                <a:lnTo>
                  <a:pt x="0" y="0"/>
                </a:lnTo>
                <a:close/>
              </a:path>
            </a:pathLst>
          </a:custGeom>
          <a:blipFill>
            <a:blip r:embed="rId5"/>
            <a:stretch>
              <a:fillRect/>
            </a:stretch>
          </a:blipFill>
        </p:spPr>
      </p:sp>
      <p:grpSp>
        <p:nvGrpSpPr>
          <p:cNvPr id="19" name="Group 19"/>
          <p:cNvGrpSpPr/>
          <p:nvPr/>
        </p:nvGrpSpPr>
        <p:grpSpPr>
          <a:xfrm>
            <a:off x="2726137" y="4369502"/>
            <a:ext cx="4113179" cy="4087473"/>
            <a:chOff x="0" y="0"/>
            <a:chExt cx="1279723" cy="1271725"/>
          </a:xfrm>
        </p:grpSpPr>
        <p:sp>
          <p:nvSpPr>
            <p:cNvPr id="20" name="Freeform 20"/>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000000"/>
            </a:solidFill>
          </p:spPr>
        </p:sp>
        <p:sp>
          <p:nvSpPr>
            <p:cNvPr id="21" name="TextBox 21"/>
            <p:cNvSpPr txBox="1"/>
            <p:nvPr/>
          </p:nvSpPr>
          <p:spPr>
            <a:xfrm>
              <a:off x="0" y="-57150"/>
              <a:ext cx="812800" cy="8699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3750721" y="2981747"/>
            <a:ext cx="2049168" cy="2049168"/>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996813" y="3172922"/>
            <a:ext cx="1556983" cy="1556983"/>
          </a:xfrm>
          <a:custGeom>
            <a:avLst/>
            <a:gdLst/>
            <a:ahLst/>
            <a:cxnLst/>
            <a:rect l="l" t="t" r="r" b="b"/>
            <a:pathLst>
              <a:path w="1556983" h="1556983">
                <a:moveTo>
                  <a:pt x="0" y="0"/>
                </a:moveTo>
                <a:lnTo>
                  <a:pt x="1556984" y="0"/>
                </a:lnTo>
                <a:lnTo>
                  <a:pt x="1556984" y="1556983"/>
                </a:lnTo>
                <a:lnTo>
                  <a:pt x="0" y="1556983"/>
                </a:lnTo>
                <a:lnTo>
                  <a:pt x="0" y="0"/>
                </a:lnTo>
                <a:close/>
              </a:path>
            </a:pathLst>
          </a:custGeom>
          <a:blipFill>
            <a:blip r:embed="rId6"/>
            <a:stretch>
              <a:fillRect/>
            </a:stretch>
          </a:blipFill>
        </p:spPr>
      </p:sp>
      <p:grpSp>
        <p:nvGrpSpPr>
          <p:cNvPr id="26" name="Group 26"/>
          <p:cNvGrpSpPr/>
          <p:nvPr/>
        </p:nvGrpSpPr>
        <p:grpSpPr>
          <a:xfrm>
            <a:off x="12967645" y="9506470"/>
            <a:ext cx="5320355" cy="780530"/>
            <a:chOff x="0" y="0"/>
            <a:chExt cx="1401246" cy="205572"/>
          </a:xfrm>
        </p:grpSpPr>
        <p:sp>
          <p:nvSpPr>
            <p:cNvPr id="27" name="Freeform 27"/>
            <p:cNvSpPr/>
            <p:nvPr/>
          </p:nvSpPr>
          <p:spPr>
            <a:xfrm>
              <a:off x="0" y="0"/>
              <a:ext cx="1401246" cy="205572"/>
            </a:xfrm>
            <a:custGeom>
              <a:avLst/>
              <a:gdLst/>
              <a:ahLst/>
              <a:cxnLst/>
              <a:rect l="l" t="t" r="r" b="b"/>
              <a:pathLst>
                <a:path w="1401246" h="205572">
                  <a:moveTo>
                    <a:pt x="0" y="0"/>
                  </a:moveTo>
                  <a:lnTo>
                    <a:pt x="1401246" y="0"/>
                  </a:lnTo>
                  <a:lnTo>
                    <a:pt x="1401246" y="205572"/>
                  </a:lnTo>
                  <a:lnTo>
                    <a:pt x="0" y="205572"/>
                  </a:lnTo>
                  <a:close/>
                </a:path>
              </a:pathLst>
            </a:custGeom>
            <a:solidFill>
              <a:srgbClr val="89A6C7"/>
            </a:solidFill>
          </p:spPr>
        </p:sp>
        <p:sp>
          <p:nvSpPr>
            <p:cNvPr id="28" name="TextBox 2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29" name="TextBox 29"/>
          <p:cNvSpPr txBox="1"/>
          <p:nvPr/>
        </p:nvSpPr>
        <p:spPr>
          <a:xfrm>
            <a:off x="7372688" y="5306569"/>
            <a:ext cx="3542623" cy="1743918"/>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rPr>
              <a:t>• CPU optimizing by making instruction branching more predictable.</a:t>
            </a:r>
          </a:p>
          <a:p>
            <a:pPr algn="ctr">
              <a:lnSpc>
                <a:spcPts val="2791"/>
              </a:lnSpc>
            </a:pPr>
            <a:endParaRPr lang="en-US" sz="2022" spc="198">
              <a:solidFill>
                <a:srgbClr val="FFFBFB"/>
              </a:solidFill>
              <a:latin typeface="DM Sans"/>
            </a:endParaRPr>
          </a:p>
        </p:txBody>
      </p:sp>
      <p:sp>
        <p:nvSpPr>
          <p:cNvPr id="30" name="TextBox 30"/>
          <p:cNvSpPr txBox="1"/>
          <p:nvPr/>
        </p:nvSpPr>
        <p:spPr>
          <a:xfrm>
            <a:off x="3003993" y="5306569"/>
            <a:ext cx="3542623" cy="2096235"/>
          </a:xfrm>
          <a:prstGeom prst="rect">
            <a:avLst/>
          </a:prstGeom>
        </p:spPr>
        <p:txBody>
          <a:bodyPr lIns="0" tIns="0" rIns="0" bIns="0" rtlCol="0" anchor="t">
            <a:spAutoFit/>
          </a:bodyPr>
          <a:lstStyle/>
          <a:p>
            <a:pPr algn="ctr">
              <a:lnSpc>
                <a:spcPts val="2791"/>
              </a:lnSpc>
            </a:pPr>
            <a:r>
              <a:rPr lang="en-US" sz="2022" spc="198">
                <a:solidFill>
                  <a:srgbClr val="FFFBFB"/>
                </a:solidFill>
                <a:latin typeface="DM Sans"/>
              </a:rPr>
              <a:t>•I/O will be reduced as we can efficiently scan only a subset of the columns while reading the data.</a:t>
            </a:r>
          </a:p>
          <a:p>
            <a:pPr algn="ctr">
              <a:lnSpc>
                <a:spcPts val="2791"/>
              </a:lnSpc>
            </a:pPr>
            <a:endParaRPr lang="en-US" sz="2022" spc="198">
              <a:solidFill>
                <a:srgbClr val="FFFBFB"/>
              </a:solidFill>
              <a:latin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5" b="21875"/>
          <a:stretch>
            <a:fillRect/>
          </a:stretch>
        </p:blipFill>
        <p:spPr>
          <a:xfrm flipH="1" flipV="1">
            <a:off x="0" y="0"/>
            <a:ext cx="18288000" cy="10287000"/>
          </a:xfrm>
          <a:prstGeom prst="rect">
            <a:avLst/>
          </a:prstGeom>
        </p:spPr>
      </p:pic>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flipH="1">
            <a:off x="-4547421" y="7758880"/>
            <a:ext cx="11796555" cy="3538966"/>
          </a:xfrm>
          <a:custGeom>
            <a:avLst/>
            <a:gdLst/>
            <a:ahLst/>
            <a:cxnLst/>
            <a:rect l="l" t="t" r="r" b="b"/>
            <a:pathLst>
              <a:path w="11796555" h="3538966">
                <a:moveTo>
                  <a:pt x="11796555" y="0"/>
                </a:moveTo>
                <a:lnTo>
                  <a:pt x="0" y="0"/>
                </a:lnTo>
                <a:lnTo>
                  <a:pt x="0" y="3538966"/>
                </a:lnTo>
                <a:lnTo>
                  <a:pt x="11796555" y="3538966"/>
                </a:lnTo>
                <a:lnTo>
                  <a:pt x="1179655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3452" y="5593597"/>
            <a:ext cx="8408618" cy="8628246"/>
          </a:xfrm>
          <a:custGeom>
            <a:avLst/>
            <a:gdLst/>
            <a:ahLst/>
            <a:cxnLst/>
            <a:rect l="l" t="t" r="r" b="b"/>
            <a:pathLst>
              <a:path w="8408618" h="8628246">
                <a:moveTo>
                  <a:pt x="0" y="0"/>
                </a:moveTo>
                <a:lnTo>
                  <a:pt x="8408618" y="0"/>
                </a:lnTo>
                <a:lnTo>
                  <a:pt x="8408618" y="8628246"/>
                </a:lnTo>
                <a:lnTo>
                  <a:pt x="0" y="8628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1071535" y="1761857"/>
            <a:ext cx="6534975" cy="7939473"/>
          </a:xfrm>
          <a:custGeom>
            <a:avLst/>
            <a:gdLst/>
            <a:ahLst/>
            <a:cxnLst/>
            <a:rect l="l" t="t" r="r" b="b"/>
            <a:pathLst>
              <a:path w="6534975" h="7939473">
                <a:moveTo>
                  <a:pt x="0" y="0"/>
                </a:moveTo>
                <a:lnTo>
                  <a:pt x="6534975" y="0"/>
                </a:lnTo>
                <a:lnTo>
                  <a:pt x="6534975" y="7939473"/>
                </a:lnTo>
                <a:lnTo>
                  <a:pt x="0" y="7939473"/>
                </a:lnTo>
                <a:lnTo>
                  <a:pt x="0" y="0"/>
                </a:lnTo>
                <a:close/>
              </a:path>
            </a:pathLst>
          </a:custGeom>
          <a:blipFill>
            <a:blip r:embed="rId7"/>
            <a:stretch>
              <a:fillRect/>
            </a:stretch>
          </a:blipFill>
        </p:spPr>
      </p:sp>
      <p:sp>
        <p:nvSpPr>
          <p:cNvPr id="9" name="Freeform 9"/>
          <p:cNvSpPr/>
          <p:nvPr/>
        </p:nvSpPr>
        <p:spPr>
          <a:xfrm rot="520518">
            <a:off x="14600809" y="-3505649"/>
            <a:ext cx="8408618" cy="8628246"/>
          </a:xfrm>
          <a:custGeom>
            <a:avLst/>
            <a:gdLst/>
            <a:ahLst/>
            <a:cxnLst/>
            <a:rect l="l" t="t" r="r" b="b"/>
            <a:pathLst>
              <a:path w="8408618" h="8628246">
                <a:moveTo>
                  <a:pt x="0" y="0"/>
                </a:moveTo>
                <a:lnTo>
                  <a:pt x="8408618" y="0"/>
                </a:lnTo>
                <a:lnTo>
                  <a:pt x="8408618" y="8628246"/>
                </a:lnTo>
                <a:lnTo>
                  <a:pt x="0" y="86282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403452" y="1571357"/>
            <a:ext cx="9415218" cy="1908198"/>
          </a:xfrm>
          <a:prstGeom prst="rect">
            <a:avLst/>
          </a:prstGeom>
        </p:spPr>
        <p:txBody>
          <a:bodyPr lIns="0" tIns="0" rIns="0" bIns="0" rtlCol="0" anchor="t">
            <a:spAutoFit/>
          </a:bodyPr>
          <a:lstStyle/>
          <a:p>
            <a:pPr>
              <a:lnSpc>
                <a:spcPts val="15619"/>
              </a:lnSpc>
            </a:pPr>
            <a:r>
              <a:rPr lang="en-US" sz="11318" spc="1109">
                <a:solidFill>
                  <a:srgbClr val="231F20"/>
                </a:solidFill>
                <a:latin typeface="Oswald Bold"/>
              </a:rPr>
              <a:t>MAP REDUCE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7" name="Group 5"/>
          <p:cNvGrpSpPr/>
          <p:nvPr/>
        </p:nvGrpSpPr>
        <p:grpSpPr>
          <a:xfrm rot="5400000">
            <a:off x="6715013" y="-1045251"/>
            <a:ext cx="5860425" cy="15836224"/>
            <a:chOff x="0" y="0"/>
            <a:chExt cx="1131601" cy="2520559"/>
          </a:xfrm>
        </p:grpSpPr>
        <p:sp>
          <p:nvSpPr>
            <p:cNvPr id="8" name="Freeform 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9"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4"/>
          <p:cNvSpPr/>
          <p:nvPr/>
        </p:nvSpPr>
        <p:spPr>
          <a:xfrm rot="8059470">
            <a:off x="-6706717" y="669648"/>
            <a:ext cx="13163102" cy="16440948"/>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 name="Picture 2" descr="Chart: A Minute on the Internet in 2021 | Statista"/>
          <p:cNvPicPr>
            <a:picLocks noChangeAspect="1" noChangeArrowheads="1"/>
          </p:cNvPicPr>
          <p:nvPr/>
        </p:nvPicPr>
        <p:blipFill rotWithShape="1">
          <a:blip r:embed="rId6">
            <a:extLst>
              <a:ext uri="{28A0092B-C50C-407E-A947-70E740481C1C}">
                <a14:useLocalDpi xmlns:a14="http://schemas.microsoft.com/office/drawing/2010/main" val="0"/>
              </a:ext>
            </a:extLst>
          </a:blip>
          <a:srcRect l="-1" t="3388" r="-340" b="14667"/>
          <a:stretch/>
        </p:blipFill>
        <p:spPr bwMode="auto">
          <a:xfrm>
            <a:off x="6347064" y="436702"/>
            <a:ext cx="11468862" cy="9366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37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grpSp>
        <p:nvGrpSpPr>
          <p:cNvPr id="7" name="Group 5"/>
          <p:cNvGrpSpPr/>
          <p:nvPr/>
        </p:nvGrpSpPr>
        <p:grpSpPr>
          <a:xfrm rot="3355688">
            <a:off x="10015620" y="-29104"/>
            <a:ext cx="6233317" cy="16533106"/>
            <a:chOff x="0" y="0"/>
            <a:chExt cx="1131601" cy="2520559"/>
          </a:xfrm>
        </p:grpSpPr>
        <p:sp>
          <p:nvSpPr>
            <p:cNvPr id="8" name="Freeform 6"/>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9" name="TextBox 7"/>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6" name="Freeform 4"/>
          <p:cNvSpPr/>
          <p:nvPr/>
        </p:nvSpPr>
        <p:spPr>
          <a:xfrm rot="8059470">
            <a:off x="-6706717" y="720203"/>
            <a:ext cx="13163102" cy="16440948"/>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5122" name="Picture 2" descr="Top 10 Big Data Applications with Examples in Real Life - 2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8746" y="952500"/>
            <a:ext cx="12192000" cy="761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71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10580377">
            <a:off x="10613881" y="-2220331"/>
            <a:ext cx="11588315" cy="12904120"/>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83984" y="2538229"/>
            <a:ext cx="8745020" cy="1667123"/>
          </a:xfrm>
          <a:prstGeom prst="rect">
            <a:avLst/>
          </a:prstGeom>
        </p:spPr>
        <p:txBody>
          <a:bodyPr wrap="square" lIns="0" tIns="0" rIns="0" bIns="0" rtlCol="0" anchor="t">
            <a:spAutoFit/>
          </a:bodyPr>
          <a:lstStyle/>
          <a:p>
            <a:pPr marL="0" lvl="0" indent="0">
              <a:lnSpc>
                <a:spcPts val="13015"/>
              </a:lnSpc>
              <a:spcBef>
                <a:spcPct val="0"/>
              </a:spcBef>
            </a:pPr>
            <a:r>
              <a:rPr lang="en-US" sz="9431" spc="924" dirty="0">
                <a:solidFill>
                  <a:srgbClr val="231F20"/>
                </a:solidFill>
                <a:latin typeface="Oswald Bold"/>
              </a:rPr>
              <a:t>Infrastructure </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534937">
            <a:off x="-3200222" y="7073636"/>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4479722" y="-218313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780841" y="1028700"/>
            <a:ext cx="14726319" cy="7565316"/>
          </a:xfrm>
          <a:custGeom>
            <a:avLst/>
            <a:gdLst/>
            <a:ahLst/>
            <a:cxnLst/>
            <a:rect l="l" t="t" r="r" b="b"/>
            <a:pathLst>
              <a:path w="14726319" h="7565316">
                <a:moveTo>
                  <a:pt x="0" y="0"/>
                </a:moveTo>
                <a:lnTo>
                  <a:pt x="14726318" y="0"/>
                </a:lnTo>
                <a:lnTo>
                  <a:pt x="14726318" y="7565316"/>
                </a:lnTo>
                <a:lnTo>
                  <a:pt x="0" y="7565316"/>
                </a:lnTo>
                <a:lnTo>
                  <a:pt x="0" y="0"/>
                </a:lnTo>
                <a:close/>
              </a:path>
            </a:pathLst>
          </a:custGeom>
          <a:blipFill>
            <a:blip r:embed="rId6"/>
            <a:stretch>
              <a:fillRect/>
            </a:stretch>
          </a:blipFill>
        </p:spPr>
      </p:sp>
      <p:grpSp>
        <p:nvGrpSpPr>
          <p:cNvPr id="6" name="Group 6"/>
          <p:cNvGrpSpPr/>
          <p:nvPr/>
        </p:nvGrpSpPr>
        <p:grpSpPr>
          <a:xfrm>
            <a:off x="1780841" y="1028700"/>
            <a:ext cx="14726319" cy="7565316"/>
            <a:chOff x="0" y="0"/>
            <a:chExt cx="2843892" cy="1460986"/>
          </a:xfrm>
        </p:grpSpPr>
        <p:sp>
          <p:nvSpPr>
            <p:cNvPr id="7" name="Freeform 7"/>
            <p:cNvSpPr/>
            <p:nvPr/>
          </p:nvSpPr>
          <p:spPr>
            <a:xfrm>
              <a:off x="0" y="0"/>
              <a:ext cx="2843892" cy="1460986"/>
            </a:xfrm>
            <a:custGeom>
              <a:avLst/>
              <a:gdLst/>
              <a:ahLst/>
              <a:cxnLst/>
              <a:rect l="l" t="t" r="r" b="b"/>
              <a:pathLst>
                <a:path w="2843892" h="1460986">
                  <a:moveTo>
                    <a:pt x="0" y="0"/>
                  </a:moveTo>
                  <a:lnTo>
                    <a:pt x="2843892" y="0"/>
                  </a:lnTo>
                  <a:lnTo>
                    <a:pt x="2843892" y="1460986"/>
                  </a:lnTo>
                  <a:lnTo>
                    <a:pt x="0" y="1460986"/>
                  </a:lnTo>
                  <a:close/>
                </a:path>
              </a:pathLst>
            </a:custGeom>
            <a:solidFill>
              <a:srgbClr val="000000">
                <a:alpha val="0"/>
              </a:srgbClr>
            </a:solidFill>
            <a:ln w="38100">
              <a:solidFill>
                <a:srgbClr val="000000"/>
              </a:solidFill>
            </a:ln>
          </p:spPr>
        </p:sp>
        <p:sp>
          <p:nvSpPr>
            <p:cNvPr id="8" name="TextBox 8"/>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3107509" y="9653302"/>
            <a:ext cx="5320355" cy="717378"/>
            <a:chOff x="0" y="0"/>
            <a:chExt cx="1401246" cy="188939"/>
          </a:xfrm>
        </p:grpSpPr>
        <p:sp>
          <p:nvSpPr>
            <p:cNvPr id="10" name="Freeform 10"/>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C1FF72"/>
            </a:solidFill>
          </p:spPr>
        </p:sp>
        <p:sp>
          <p:nvSpPr>
            <p:cNvPr id="11" name="TextBox 11"/>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1F2F5"/>
        </a:solidFill>
        <a:effectLst/>
      </p:bgPr>
    </p:bg>
    <p:spTree>
      <p:nvGrpSpPr>
        <p:cNvPr id="1" name=""/>
        <p:cNvGrpSpPr/>
        <p:nvPr/>
      </p:nvGrpSpPr>
      <p:grpSpPr>
        <a:xfrm>
          <a:off x="0" y="0"/>
          <a:ext cx="0" cy="0"/>
          <a:chOff x="0" y="0"/>
          <a:chExt cx="0" cy="0"/>
        </a:xfrm>
      </p:grpSpPr>
      <p:sp>
        <p:nvSpPr>
          <p:cNvPr id="2" name="Freeform 2"/>
          <p:cNvSpPr/>
          <p:nvPr/>
        </p:nvSpPr>
        <p:spPr>
          <a:xfrm rot="11466389">
            <a:off x="-6459643" y="-406537"/>
            <a:ext cx="11199364" cy="11100073"/>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rot="5008097">
            <a:off x="13883885" y="-2629960"/>
            <a:ext cx="7645904" cy="7845611"/>
          </a:xfrm>
          <a:custGeom>
            <a:avLst/>
            <a:gdLst/>
            <a:ahLst/>
            <a:cxnLst/>
            <a:rect l="l" t="t" r="r" b="b"/>
            <a:pathLst>
              <a:path w="7645904" h="7845611">
                <a:moveTo>
                  <a:pt x="0" y="0"/>
                </a:moveTo>
                <a:lnTo>
                  <a:pt x="7645904" y="0"/>
                </a:lnTo>
                <a:lnTo>
                  <a:pt x="7645904" y="7845611"/>
                </a:lnTo>
                <a:lnTo>
                  <a:pt x="0" y="78456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2481945" y="3521710"/>
            <a:ext cx="13324110" cy="3243580"/>
            <a:chOff x="0" y="0"/>
            <a:chExt cx="2573102" cy="626388"/>
          </a:xfrm>
        </p:grpSpPr>
        <p:sp>
          <p:nvSpPr>
            <p:cNvPr id="5" name="Freeform 5"/>
            <p:cNvSpPr/>
            <p:nvPr/>
          </p:nvSpPr>
          <p:spPr>
            <a:xfrm>
              <a:off x="0" y="0"/>
              <a:ext cx="2573102" cy="626388"/>
            </a:xfrm>
            <a:custGeom>
              <a:avLst/>
              <a:gdLst/>
              <a:ahLst/>
              <a:cxnLst/>
              <a:rect l="l" t="t" r="r" b="b"/>
              <a:pathLst>
                <a:path w="2573102" h="626388">
                  <a:moveTo>
                    <a:pt x="0" y="0"/>
                  </a:moveTo>
                  <a:lnTo>
                    <a:pt x="2573102" y="0"/>
                  </a:lnTo>
                  <a:lnTo>
                    <a:pt x="2573102" y="626388"/>
                  </a:lnTo>
                  <a:lnTo>
                    <a:pt x="0" y="626388"/>
                  </a:lnTo>
                  <a:close/>
                </a:path>
              </a:pathLst>
            </a:custGeom>
            <a:solidFill>
              <a:srgbClr val="000000">
                <a:alpha val="0"/>
              </a:srgbClr>
            </a:solidFill>
            <a:ln w="38100">
              <a:solidFill>
                <a:srgbClr val="000000"/>
              </a:solidFill>
            </a:ln>
          </p:spPr>
        </p:sp>
        <p:sp>
          <p:nvSpPr>
            <p:cNvPr id="6" name="TextBox 6"/>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535092" y="3564712"/>
            <a:ext cx="13227173" cy="3157576"/>
          </a:xfrm>
          <a:custGeom>
            <a:avLst/>
            <a:gdLst/>
            <a:ahLst/>
            <a:cxnLst/>
            <a:rect l="l" t="t" r="r" b="b"/>
            <a:pathLst>
              <a:path w="13227173" h="3157576">
                <a:moveTo>
                  <a:pt x="0" y="0"/>
                </a:moveTo>
                <a:lnTo>
                  <a:pt x="13227173" y="0"/>
                </a:lnTo>
                <a:lnTo>
                  <a:pt x="13227173" y="3157576"/>
                </a:lnTo>
                <a:lnTo>
                  <a:pt x="0" y="3157576"/>
                </a:lnTo>
                <a:lnTo>
                  <a:pt x="0" y="0"/>
                </a:lnTo>
                <a:close/>
              </a:path>
            </a:pathLst>
          </a:custGeom>
          <a:blipFill>
            <a:blip r:embed="rId5"/>
            <a:stretch>
              <a:fillRect l="-401" r="-331" b="-4549"/>
            </a:stretch>
          </a:blipFill>
        </p:spPr>
      </p:sp>
      <p:grpSp>
        <p:nvGrpSpPr>
          <p:cNvPr id="8" name="Group 8"/>
          <p:cNvGrpSpPr/>
          <p:nvPr/>
        </p:nvGrpSpPr>
        <p:grpSpPr>
          <a:xfrm>
            <a:off x="13107509" y="9653302"/>
            <a:ext cx="5320355" cy="717378"/>
            <a:chOff x="0" y="0"/>
            <a:chExt cx="1401246" cy="188939"/>
          </a:xfrm>
        </p:grpSpPr>
        <p:sp>
          <p:nvSpPr>
            <p:cNvPr id="9" name="Freeform 9"/>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C1FF72"/>
            </a:solidFill>
          </p:spPr>
        </p:sp>
        <p:sp>
          <p:nvSpPr>
            <p:cNvPr id="10" name="TextBox 10"/>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F2F5"/>
        </a:solidFill>
        <a:effectLst/>
      </p:bgPr>
    </p:bg>
    <p:spTree>
      <p:nvGrpSpPr>
        <p:cNvPr id="1" name=""/>
        <p:cNvGrpSpPr/>
        <p:nvPr/>
      </p:nvGrpSpPr>
      <p:grpSpPr>
        <a:xfrm>
          <a:off x="0" y="0"/>
          <a:ext cx="0" cy="0"/>
          <a:chOff x="0" y="0"/>
          <a:chExt cx="0" cy="0"/>
        </a:xfrm>
      </p:grpSpPr>
      <p:sp>
        <p:nvSpPr>
          <p:cNvPr id="3" name="Freeform 3"/>
          <p:cNvSpPr/>
          <p:nvPr/>
        </p:nvSpPr>
        <p:spPr>
          <a:xfrm rot="887923">
            <a:off x="-6063727" y="-8690605"/>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Freeform 2"/>
          <p:cNvSpPr/>
          <p:nvPr/>
        </p:nvSpPr>
        <p:spPr>
          <a:xfrm>
            <a:off x="2332923" y="4211322"/>
            <a:ext cx="2759137" cy="2483224"/>
          </a:xfrm>
          <a:custGeom>
            <a:avLst/>
            <a:gdLst/>
            <a:ahLst/>
            <a:cxnLst/>
            <a:rect l="l" t="t" r="r" b="b"/>
            <a:pathLst>
              <a:path w="2759137" h="2483224">
                <a:moveTo>
                  <a:pt x="0" y="0"/>
                </a:moveTo>
                <a:lnTo>
                  <a:pt x="2759137" y="0"/>
                </a:lnTo>
                <a:lnTo>
                  <a:pt x="2759137" y="2483224"/>
                </a:lnTo>
                <a:lnTo>
                  <a:pt x="0" y="2483224"/>
                </a:lnTo>
                <a:lnTo>
                  <a:pt x="0" y="0"/>
                </a:lnTo>
                <a:close/>
              </a:path>
            </a:pathLst>
          </a:custGeom>
          <a:blipFill>
            <a:blip r:embed="rId5"/>
            <a:stretch>
              <a:fillRect/>
            </a:stretch>
          </a:blipFill>
        </p:spPr>
      </p:sp>
      <p:sp>
        <p:nvSpPr>
          <p:cNvPr id="5" name="Freeform 5"/>
          <p:cNvSpPr/>
          <p:nvPr/>
        </p:nvSpPr>
        <p:spPr>
          <a:xfrm>
            <a:off x="4181067" y="1598254"/>
            <a:ext cx="3963810" cy="2057878"/>
          </a:xfrm>
          <a:custGeom>
            <a:avLst/>
            <a:gdLst/>
            <a:ahLst/>
            <a:cxnLst/>
            <a:rect l="l" t="t" r="r" b="b"/>
            <a:pathLst>
              <a:path w="3963810" h="2057878">
                <a:moveTo>
                  <a:pt x="0" y="0"/>
                </a:moveTo>
                <a:lnTo>
                  <a:pt x="3963810" y="0"/>
                </a:lnTo>
                <a:lnTo>
                  <a:pt x="3963810" y="2057878"/>
                </a:lnTo>
                <a:lnTo>
                  <a:pt x="0" y="2057878"/>
                </a:lnTo>
                <a:lnTo>
                  <a:pt x="0" y="0"/>
                </a:lnTo>
                <a:close/>
              </a:path>
            </a:pathLst>
          </a:custGeom>
          <a:blipFill>
            <a:blip r:embed="rId6"/>
            <a:stretch>
              <a:fillRect/>
            </a:stretch>
          </a:blipFill>
        </p:spPr>
      </p:sp>
      <p:sp>
        <p:nvSpPr>
          <p:cNvPr id="6" name="Freeform 6"/>
          <p:cNvSpPr/>
          <p:nvPr/>
        </p:nvSpPr>
        <p:spPr>
          <a:xfrm>
            <a:off x="8418956" y="1507150"/>
            <a:ext cx="5650181" cy="1465516"/>
          </a:xfrm>
          <a:custGeom>
            <a:avLst/>
            <a:gdLst/>
            <a:ahLst/>
            <a:cxnLst/>
            <a:rect l="l" t="t" r="r" b="b"/>
            <a:pathLst>
              <a:path w="5650181" h="1465516">
                <a:moveTo>
                  <a:pt x="0" y="0"/>
                </a:moveTo>
                <a:lnTo>
                  <a:pt x="5650182" y="0"/>
                </a:lnTo>
                <a:lnTo>
                  <a:pt x="5650182" y="1465516"/>
                </a:lnTo>
                <a:lnTo>
                  <a:pt x="0" y="1465516"/>
                </a:lnTo>
                <a:lnTo>
                  <a:pt x="0" y="0"/>
                </a:lnTo>
                <a:close/>
              </a:path>
            </a:pathLst>
          </a:custGeom>
          <a:blipFill>
            <a:blip r:embed="rId7"/>
            <a:stretch>
              <a:fillRect/>
            </a:stretch>
          </a:blipFill>
        </p:spPr>
      </p:sp>
      <p:sp>
        <p:nvSpPr>
          <p:cNvPr id="7" name="Freeform 7"/>
          <p:cNvSpPr/>
          <p:nvPr/>
        </p:nvSpPr>
        <p:spPr>
          <a:xfrm>
            <a:off x="8690185" y="3433346"/>
            <a:ext cx="5697187" cy="1702292"/>
          </a:xfrm>
          <a:custGeom>
            <a:avLst/>
            <a:gdLst/>
            <a:ahLst/>
            <a:cxnLst/>
            <a:rect l="l" t="t" r="r" b="b"/>
            <a:pathLst>
              <a:path w="5697187" h="1702292">
                <a:moveTo>
                  <a:pt x="0" y="0"/>
                </a:moveTo>
                <a:lnTo>
                  <a:pt x="5697187" y="0"/>
                </a:lnTo>
                <a:lnTo>
                  <a:pt x="5697187" y="1702292"/>
                </a:lnTo>
                <a:lnTo>
                  <a:pt x="0" y="1702292"/>
                </a:lnTo>
                <a:lnTo>
                  <a:pt x="0" y="0"/>
                </a:lnTo>
                <a:close/>
              </a:path>
            </a:pathLst>
          </a:custGeom>
          <a:blipFill>
            <a:blip r:embed="rId8"/>
            <a:stretch>
              <a:fillRect/>
            </a:stretch>
          </a:blipFill>
        </p:spPr>
      </p:sp>
      <p:sp>
        <p:nvSpPr>
          <p:cNvPr id="8" name="Freeform 8"/>
          <p:cNvSpPr/>
          <p:nvPr/>
        </p:nvSpPr>
        <p:spPr>
          <a:xfrm>
            <a:off x="13724273" y="3544011"/>
            <a:ext cx="2590766" cy="2820327"/>
          </a:xfrm>
          <a:custGeom>
            <a:avLst/>
            <a:gdLst/>
            <a:ahLst/>
            <a:cxnLst/>
            <a:rect l="l" t="t" r="r" b="b"/>
            <a:pathLst>
              <a:path w="2590766" h="2820327">
                <a:moveTo>
                  <a:pt x="0" y="0"/>
                </a:moveTo>
                <a:lnTo>
                  <a:pt x="2590766" y="0"/>
                </a:lnTo>
                <a:lnTo>
                  <a:pt x="2590766" y="2820328"/>
                </a:lnTo>
                <a:lnTo>
                  <a:pt x="0" y="2820328"/>
                </a:lnTo>
                <a:lnTo>
                  <a:pt x="0" y="0"/>
                </a:lnTo>
                <a:close/>
              </a:path>
            </a:pathLst>
          </a:custGeom>
          <a:blipFill>
            <a:blip r:embed="rId9"/>
            <a:stretch>
              <a:fillRect/>
            </a:stretch>
          </a:blipFill>
        </p:spPr>
      </p:sp>
      <p:sp>
        <p:nvSpPr>
          <p:cNvPr id="9" name="Freeform 9"/>
          <p:cNvSpPr/>
          <p:nvPr/>
        </p:nvSpPr>
        <p:spPr>
          <a:xfrm>
            <a:off x="5266847" y="4010008"/>
            <a:ext cx="3191976" cy="1237705"/>
          </a:xfrm>
          <a:custGeom>
            <a:avLst/>
            <a:gdLst/>
            <a:ahLst/>
            <a:cxnLst/>
            <a:rect l="l" t="t" r="r" b="b"/>
            <a:pathLst>
              <a:path w="3191976" h="1237705">
                <a:moveTo>
                  <a:pt x="0" y="0"/>
                </a:moveTo>
                <a:lnTo>
                  <a:pt x="3191976" y="0"/>
                </a:lnTo>
                <a:lnTo>
                  <a:pt x="3191976" y="1237705"/>
                </a:lnTo>
                <a:lnTo>
                  <a:pt x="0" y="1237705"/>
                </a:lnTo>
                <a:lnTo>
                  <a:pt x="0" y="0"/>
                </a:lnTo>
                <a:close/>
              </a:path>
            </a:pathLst>
          </a:custGeom>
          <a:blipFill>
            <a:blip r:embed="rId10"/>
            <a:stretch>
              <a:fillRect/>
            </a:stretch>
          </a:blipFill>
        </p:spPr>
      </p:sp>
      <p:sp>
        <p:nvSpPr>
          <p:cNvPr id="10" name="Freeform 10"/>
          <p:cNvSpPr/>
          <p:nvPr/>
        </p:nvSpPr>
        <p:spPr>
          <a:xfrm>
            <a:off x="6053929" y="5558637"/>
            <a:ext cx="2950264" cy="1817191"/>
          </a:xfrm>
          <a:custGeom>
            <a:avLst/>
            <a:gdLst/>
            <a:ahLst/>
            <a:cxnLst/>
            <a:rect l="l" t="t" r="r" b="b"/>
            <a:pathLst>
              <a:path w="2950264" h="1817191">
                <a:moveTo>
                  <a:pt x="0" y="0"/>
                </a:moveTo>
                <a:lnTo>
                  <a:pt x="2950264" y="0"/>
                </a:lnTo>
                <a:lnTo>
                  <a:pt x="2950264" y="1817191"/>
                </a:lnTo>
                <a:lnTo>
                  <a:pt x="0" y="1817191"/>
                </a:lnTo>
                <a:lnTo>
                  <a:pt x="0" y="0"/>
                </a:lnTo>
                <a:close/>
              </a:path>
            </a:pathLst>
          </a:custGeom>
          <a:blipFill>
            <a:blip r:embed="rId11"/>
            <a:stretch>
              <a:fillRect/>
            </a:stretch>
          </a:blipFill>
        </p:spPr>
      </p:sp>
      <p:sp>
        <p:nvSpPr>
          <p:cNvPr id="11" name="Freeform 11"/>
          <p:cNvSpPr/>
          <p:nvPr/>
        </p:nvSpPr>
        <p:spPr>
          <a:xfrm rot="-10200931">
            <a:off x="11207833" y="4423393"/>
            <a:ext cx="12102934" cy="12419055"/>
          </a:xfrm>
          <a:custGeom>
            <a:avLst/>
            <a:gdLst/>
            <a:ahLst/>
            <a:cxnLst/>
            <a:rect l="l" t="t" r="r" b="b"/>
            <a:pathLst>
              <a:path w="12102934" h="12419055">
                <a:moveTo>
                  <a:pt x="0" y="0"/>
                </a:moveTo>
                <a:lnTo>
                  <a:pt x="12102934" y="0"/>
                </a:lnTo>
                <a:lnTo>
                  <a:pt x="12102934"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150183" y="9569622"/>
            <a:ext cx="5320355" cy="717378"/>
            <a:chOff x="0" y="0"/>
            <a:chExt cx="1401246" cy="188939"/>
          </a:xfrm>
        </p:grpSpPr>
        <p:sp>
          <p:nvSpPr>
            <p:cNvPr id="13" name="Freeform 13"/>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C1FF72"/>
            </a:solidFill>
          </p:spPr>
        </p:sp>
        <p:sp>
          <p:nvSpPr>
            <p:cNvPr id="14" name="TextBox 1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8518100" y="5211424"/>
            <a:ext cx="5451891" cy="2862243"/>
          </a:xfrm>
          <a:custGeom>
            <a:avLst/>
            <a:gdLst/>
            <a:ahLst/>
            <a:cxnLst/>
            <a:rect l="l" t="t" r="r" b="b"/>
            <a:pathLst>
              <a:path w="5451891" h="2862243">
                <a:moveTo>
                  <a:pt x="0" y="0"/>
                </a:moveTo>
                <a:lnTo>
                  <a:pt x="5451891" y="0"/>
                </a:lnTo>
                <a:lnTo>
                  <a:pt x="5451891" y="2862243"/>
                </a:lnTo>
                <a:lnTo>
                  <a:pt x="0" y="2862243"/>
                </a:lnTo>
                <a:lnTo>
                  <a:pt x="0" y="0"/>
                </a:lnTo>
                <a:close/>
              </a:path>
            </a:pathLst>
          </a:custGeom>
          <a:blipFill>
            <a:blip r:embed="rId1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21875" b="21875"/>
          <a:stretch>
            <a:fillRect/>
          </a:stretch>
        </p:blipFill>
        <p:spPr>
          <a:xfrm flipH="1" flipV="1">
            <a:off x="0" y="0"/>
            <a:ext cx="18288000" cy="10287000"/>
          </a:xfrm>
          <a:prstGeom prst="rect">
            <a:avLst/>
          </a:prstGeom>
        </p:spPr>
      </p:pic>
      <p:sp>
        <p:nvSpPr>
          <p:cNvPr id="3" name="Freeform 3"/>
          <p:cNvSpPr/>
          <p:nvPr/>
        </p:nvSpPr>
        <p:spPr>
          <a:xfrm rot="1426877">
            <a:off x="14386874" y="6327290"/>
            <a:ext cx="5199394" cy="8032078"/>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10799999">
            <a:off x="-1127018" y="-4856862"/>
            <a:ext cx="5600819" cy="8721647"/>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214900" y="9569622"/>
            <a:ext cx="5320355" cy="717378"/>
            <a:chOff x="0" y="0"/>
            <a:chExt cx="1401246" cy="188939"/>
          </a:xfrm>
        </p:grpSpPr>
        <p:sp>
          <p:nvSpPr>
            <p:cNvPr id="12" name="Freeform 12"/>
            <p:cNvSpPr/>
            <p:nvPr/>
          </p:nvSpPr>
          <p:spPr>
            <a:xfrm>
              <a:off x="0" y="0"/>
              <a:ext cx="1401246" cy="188939"/>
            </a:xfrm>
            <a:custGeom>
              <a:avLst/>
              <a:gdLst/>
              <a:ahLst/>
              <a:cxnLst/>
              <a:rect l="l" t="t" r="r" b="b"/>
              <a:pathLst>
                <a:path w="1401246" h="188939">
                  <a:moveTo>
                    <a:pt x="0" y="0"/>
                  </a:moveTo>
                  <a:lnTo>
                    <a:pt x="1401246" y="0"/>
                  </a:lnTo>
                  <a:lnTo>
                    <a:pt x="1401246" y="188939"/>
                  </a:lnTo>
                  <a:lnTo>
                    <a:pt x="0" y="188939"/>
                  </a:lnTo>
                  <a:close/>
                </a:path>
              </a:pathLst>
            </a:custGeom>
            <a:solidFill>
              <a:srgbClr val="C1FF72"/>
            </a:solidFill>
          </p:spPr>
        </p:sp>
        <p:sp>
          <p:nvSpPr>
            <p:cNvPr id="13" name="TextBox 13"/>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14" name="TextBox 6"/>
          <p:cNvSpPr txBox="1"/>
          <p:nvPr/>
        </p:nvSpPr>
        <p:spPr>
          <a:xfrm>
            <a:off x="3416083" y="1943100"/>
            <a:ext cx="11455835" cy="1249637"/>
          </a:xfrm>
          <a:prstGeom prst="rect">
            <a:avLst/>
          </a:prstGeom>
        </p:spPr>
        <p:txBody>
          <a:bodyPr lIns="0" tIns="0" rIns="0" bIns="0" rtlCol="0" anchor="t">
            <a:spAutoFit/>
          </a:bodyPr>
          <a:lstStyle/>
          <a:p>
            <a:pPr marL="0" lvl="0" indent="0" algn="ctr">
              <a:lnSpc>
                <a:spcPts val="10581"/>
              </a:lnSpc>
              <a:spcBef>
                <a:spcPct val="0"/>
              </a:spcBef>
            </a:pPr>
            <a:r>
              <a:rPr lang="en-US" sz="7667" spc="751" dirty="0">
                <a:solidFill>
                  <a:srgbClr val="231F20"/>
                </a:solidFill>
                <a:latin typeface="Oswald Bold"/>
              </a:rPr>
              <a:t>Build a </a:t>
            </a:r>
            <a:r>
              <a:rPr lang="en-US" sz="7667" spc="751" dirty="0" err="1">
                <a:solidFill>
                  <a:srgbClr val="231F20"/>
                </a:solidFill>
                <a:latin typeface="Oswald Bold"/>
              </a:rPr>
              <a:t>pipline</a:t>
            </a:r>
            <a:endParaRPr lang="en-US" sz="7667" spc="751" dirty="0">
              <a:solidFill>
                <a:srgbClr val="231F20"/>
              </a:solidFill>
              <a:latin typeface="Oswald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40093</TotalTime>
  <Words>803</Words>
  <Application>Microsoft Office PowerPoint</Application>
  <PresentationFormat>מותאם אישית</PresentationFormat>
  <Paragraphs>117</Paragraphs>
  <Slides>21</Slides>
  <Notes>16</Notes>
  <HiddenSlides>5</HiddenSlides>
  <MMClips>1</MMClips>
  <ScaleCrop>false</ScaleCrop>
  <HeadingPairs>
    <vt:vector size="6" baseType="variant">
      <vt:variant>
        <vt:lpstr>גופנים בשימוש</vt:lpstr>
      </vt:variant>
      <vt:variant>
        <vt:i4>7</vt:i4>
      </vt:variant>
      <vt:variant>
        <vt:lpstr>ערכת נושא</vt:lpstr>
      </vt:variant>
      <vt:variant>
        <vt:i4>2</vt:i4>
      </vt:variant>
      <vt:variant>
        <vt:lpstr>כותרות שקופיות</vt:lpstr>
      </vt:variant>
      <vt:variant>
        <vt:i4>21</vt:i4>
      </vt:variant>
    </vt:vector>
  </HeadingPairs>
  <TitlesOfParts>
    <vt:vector size="30" baseType="lpstr">
      <vt:lpstr>Oswald Bold</vt:lpstr>
      <vt:lpstr>Calibri Light</vt:lpstr>
      <vt:lpstr>Montserrat Light</vt:lpstr>
      <vt:lpstr>Calibri</vt:lpstr>
      <vt:lpstr>Arial</vt:lpstr>
      <vt:lpstr>Oswald</vt:lpstr>
      <vt:lpstr>DM Sans</vt:lpstr>
      <vt:lpstr>Office Theme</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הוסף כותרת משנה</dc:title>
  <dc:creator>משתמש</dc:creator>
  <cp:lastModifiedBy>ocean</cp:lastModifiedBy>
  <cp:revision>42</cp:revision>
  <dcterms:created xsi:type="dcterms:W3CDTF">2006-08-16T00:00:00Z</dcterms:created>
  <dcterms:modified xsi:type="dcterms:W3CDTF">2024-05-06T06:41:16Z</dcterms:modified>
  <dc:identifier>DAFnqy4JyXE</dc:identifier>
</cp:coreProperties>
</file>